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notesSlides/notesSlide8.xml" ContentType="application/vnd.openxmlformats-officedocument.presentationml.notesSlide+xml"/>
  <Override PartName="/ppt/charts/chart6.xml" ContentType="application/vnd.openxmlformats-officedocument.drawingml.chart+xml"/>
  <Override PartName="/ppt/notesSlides/notesSlide9.xml" ContentType="application/vnd.openxmlformats-officedocument.presentationml.notesSlide+xml"/>
  <Override PartName="/ppt/charts/chart7.xml" ContentType="application/vnd.openxmlformats-officedocument.drawingml.chart+xml"/>
  <Override PartName="/ppt/notesSlides/notesSlide10.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notesSlides/notesSlide12.xml" ContentType="application/vnd.openxmlformats-officedocument.presentationml.notesSlide+xml"/>
  <Override PartName="/ppt/charts/chart11.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notesSlides/notesSlide14.xml" ContentType="application/vnd.openxmlformats-officedocument.presentationml.notesSlide+xml"/>
  <Override PartName="/ppt/charts/chart13.xml" ContentType="application/vnd.openxmlformats-officedocument.drawingml.chart+xml"/>
  <Override PartName="/ppt/notesSlides/notesSlide15.xml" ContentType="application/vnd.openxmlformats-officedocument.presentationml.notesSlide+xml"/>
  <Override PartName="/ppt/charts/chart14.xml" ContentType="application/vnd.openxmlformats-officedocument.drawingml.chart+xml"/>
  <Override PartName="/ppt/notesSlides/notesSlide16.xml" ContentType="application/vnd.openxmlformats-officedocument.presentationml.notesSlide+xml"/>
  <Override PartName="/ppt/charts/chart15.xml" ContentType="application/vnd.openxmlformats-officedocument.drawingml.chart+xml"/>
  <Override PartName="/ppt/notesSlides/notesSlide17.xml" ContentType="application/vnd.openxmlformats-officedocument.presentationml.notesSlide+xml"/>
  <Override PartName="/ppt/charts/chart16.xml" ContentType="application/vnd.openxmlformats-officedocument.drawingml.chart+xml"/>
  <Override PartName="/ppt/notesSlides/notesSlide18.xml" ContentType="application/vnd.openxmlformats-officedocument.presentationml.notesSlide+xml"/>
  <Override PartName="/ppt/charts/chart17.xml" ContentType="application/vnd.openxmlformats-officedocument.drawingml.chart+xml"/>
  <Override PartName="/ppt/notesSlides/notesSlide19.xml" ContentType="application/vnd.openxmlformats-officedocument.presentationml.notesSlide+xml"/>
  <Override PartName="/ppt/charts/chart18.xml" ContentType="application/vnd.openxmlformats-officedocument.drawingml.chart+xml"/>
  <Override PartName="/ppt/notesSlides/notesSlide20.xml" ContentType="application/vnd.openxmlformats-officedocument.presentationml.notesSlide+xml"/>
  <Override PartName="/ppt/charts/chart19.xml" ContentType="application/vnd.openxmlformats-officedocument.drawingml.chart+xml"/>
  <Override PartName="/ppt/notesSlides/notesSlide21.xml" ContentType="application/vnd.openxmlformats-officedocument.presentationml.notesSlide+xml"/>
  <Override PartName="/ppt/charts/chart20.xml" ContentType="application/vnd.openxmlformats-officedocument.drawingml.chart+xml"/>
  <Override PartName="/ppt/notesSlides/notesSlide22.xml" ContentType="application/vnd.openxmlformats-officedocument.presentationml.notesSlide+xml"/>
  <Override PartName="/ppt/charts/chart21.xml" ContentType="application/vnd.openxmlformats-officedocument.drawingml.chart+xml"/>
  <Override PartName="/ppt/notesSlides/notesSlide23.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notesSlides/notesSlide24.xml" ContentType="application/vnd.openxmlformats-officedocument.presentationml.notesSlide+xml"/>
  <Override PartName="/ppt/charts/chart24.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416" r:id="rId3"/>
    <p:sldId id="422" r:id="rId4"/>
    <p:sldId id="421" r:id="rId5"/>
    <p:sldId id="443" r:id="rId6"/>
    <p:sldId id="444" r:id="rId7"/>
    <p:sldId id="445" r:id="rId8"/>
    <p:sldId id="420" r:id="rId9"/>
    <p:sldId id="446" r:id="rId10"/>
    <p:sldId id="452" r:id="rId11"/>
    <p:sldId id="417" r:id="rId12"/>
    <p:sldId id="447" r:id="rId13"/>
    <p:sldId id="448" r:id="rId14"/>
    <p:sldId id="450" r:id="rId15"/>
    <p:sldId id="449" r:id="rId16"/>
    <p:sldId id="426" r:id="rId17"/>
    <p:sldId id="439" r:id="rId18"/>
    <p:sldId id="442" r:id="rId19"/>
    <p:sldId id="418" r:id="rId20"/>
    <p:sldId id="451" r:id="rId21"/>
    <p:sldId id="425" r:id="rId22"/>
    <p:sldId id="419" r:id="rId23"/>
    <p:sldId id="427" r:id="rId24"/>
    <p:sldId id="423"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5E4C95-34A5-BA6E-D631-CB21DE878624}" name="Cole Torfason" initials="CT" userId="S::torfason@pra.ca::c465f4c1-ac0d-40fd-980f-af6d09ac2e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islin Bullen" initials="AB" lastIdx="13" clrIdx="0">
    <p:extLst>
      <p:ext uri="{19B8F6BF-5375-455C-9EA6-DF929625EA0E}">
        <p15:presenceInfo xmlns:p15="http://schemas.microsoft.com/office/powerpoint/2012/main" userId="S-1-5-21-2497140612-4016464833-3590911997-1128" providerId="AD"/>
      </p:ext>
    </p:extLst>
  </p:cmAuthor>
  <p:cmAuthor id="2" name="Derek Berg" initials="DB" lastIdx="4" clrIdx="1">
    <p:extLst>
      <p:ext uri="{19B8F6BF-5375-455C-9EA6-DF929625EA0E}">
        <p15:presenceInfo xmlns:p15="http://schemas.microsoft.com/office/powerpoint/2012/main" userId="S-1-5-21-2497140612-4016464833-3590911997-36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0000"/>
    <a:srgbClr val="A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4" autoAdjust="0"/>
    <p:restoredTop sz="68527" autoAdjust="0"/>
  </p:normalViewPr>
  <p:slideViewPr>
    <p:cSldViewPr snapToGrid="0">
      <p:cViewPr varScale="1">
        <p:scale>
          <a:sx n="76" d="100"/>
          <a:sy n="76" d="100"/>
        </p:scale>
        <p:origin x="1038" y="138"/>
      </p:cViewPr>
      <p:guideLst/>
    </p:cSldViewPr>
  </p:slideViewPr>
  <p:notesTextViewPr>
    <p:cViewPr>
      <p:scale>
        <a:sx n="1" d="1"/>
        <a:sy n="1" d="1"/>
      </p:scale>
      <p:origin x="0" y="0"/>
    </p:cViewPr>
  </p:notesTextViewPr>
  <p:notesViewPr>
    <p:cSldViewPr snapToGrid="0">
      <p:cViewPr varScale="1">
        <p:scale>
          <a:sx n="63" d="100"/>
          <a:sy n="63" d="100"/>
        </p:scale>
        <p:origin x="239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09438961988306"/>
          <c:y val="4.2927534448818895E-2"/>
          <c:w val="0.68786951754385972"/>
          <c:h val="0.84847748523622046"/>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Indigenous</c:v>
                </c:pt>
                <c:pt idx="1">
                  <c:v>International</c:v>
                </c:pt>
                <c:pt idx="2">
                  <c:v>First-generation student</c:v>
                </c:pt>
                <c:pt idx="3">
                  <c:v>Person with a disability</c:v>
                </c:pt>
                <c:pt idx="4">
                  <c:v>Racialized people</c:v>
                </c:pt>
                <c:pt idx="5">
                  <c:v>Female</c:v>
                </c:pt>
              </c:strCache>
            </c:strRef>
          </c:cat>
          <c:val>
            <c:numRef>
              <c:f>Sheet1!$C$2:$C$7</c:f>
              <c:numCache>
                <c:formatCode>0%</c:formatCode>
                <c:ptCount val="6"/>
                <c:pt idx="0">
                  <c:v>4.5356030956463303E-2</c:v>
                </c:pt>
                <c:pt idx="1">
                  <c:v>7.6877627036484555E-2</c:v>
                </c:pt>
                <c:pt idx="2">
                  <c:v>0.11072318929984654</c:v>
                </c:pt>
                <c:pt idx="3">
                  <c:v>0.32766240587548301</c:v>
                </c:pt>
                <c:pt idx="4">
                  <c:v>0.4927522527117863</c:v>
                </c:pt>
                <c:pt idx="5">
                  <c:v>0.62717610042922567</c:v>
                </c:pt>
              </c:numCache>
            </c:numRef>
          </c:val>
          <c:extLst>
            <c:ext xmlns:c16="http://schemas.microsoft.com/office/drawing/2014/chart" uri="{C3380CC4-5D6E-409C-BE32-E72D297353CC}">
              <c16:uniqueId val="{00000000-7499-47CE-A266-9B95F28E65C5}"/>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Indigenous</c:v>
                </c:pt>
                <c:pt idx="1">
                  <c:v>International</c:v>
                </c:pt>
                <c:pt idx="2">
                  <c:v>First-generation student</c:v>
                </c:pt>
                <c:pt idx="3">
                  <c:v>Person with a disability</c:v>
                </c:pt>
                <c:pt idx="4">
                  <c:v>Racialized people</c:v>
                </c:pt>
                <c:pt idx="5">
                  <c:v>Female</c:v>
                </c:pt>
              </c:strCache>
            </c:strRef>
          </c:cat>
          <c:val>
            <c:numRef>
              <c:f>Sheet1!$B$2:$B$7</c:f>
              <c:numCache>
                <c:formatCode>0%</c:formatCode>
                <c:ptCount val="6"/>
                <c:pt idx="0">
                  <c:v>6.1349693251533569E-2</c:v>
                </c:pt>
                <c:pt idx="1">
                  <c:v>4.4943820224718961E-2</c:v>
                </c:pt>
                <c:pt idx="2">
                  <c:v>0.17543859649122764</c:v>
                </c:pt>
                <c:pt idx="3">
                  <c:v>0.31645569620253089</c:v>
                </c:pt>
                <c:pt idx="4">
                  <c:v>0.39877300613496808</c:v>
                </c:pt>
                <c:pt idx="5">
                  <c:v>0.67415730337078539</c:v>
                </c:pt>
              </c:numCache>
            </c:numRef>
          </c:val>
          <c:extLst>
            <c:ext xmlns:c16="http://schemas.microsoft.com/office/drawing/2014/chart" uri="{C3380CC4-5D6E-409C-BE32-E72D297353CC}">
              <c16:uniqueId val="{00000001-7499-47CE-A266-9B95F28E65C5}"/>
            </c:ext>
          </c:extLst>
        </c:ser>
        <c:dLbls>
          <c:showLegendKey val="0"/>
          <c:showVal val="0"/>
          <c:showCatName val="0"/>
          <c:showSerName val="0"/>
          <c:showPercent val="0"/>
          <c:showBubbleSize val="0"/>
        </c:dLbls>
        <c:gapWidth val="20"/>
        <c:axId val="743165256"/>
        <c:axId val="743166824"/>
      </c:barChart>
      <c:catAx>
        <c:axId val="743165256"/>
        <c:scaling>
          <c:orientation val="minMax"/>
        </c:scaling>
        <c:delete val="0"/>
        <c:axPos val="l"/>
        <c:numFmt formatCode="General" sourceLinked="1"/>
        <c:majorTickMark val="out"/>
        <c:minorTickMark val="none"/>
        <c:tickLblPos val="nextTo"/>
        <c:txPr>
          <a:bodyPr/>
          <a:lstStyle/>
          <a:p>
            <a:pPr>
              <a:defRPr sz="1800"/>
            </a:pPr>
            <a:endParaRPr lang="en-US"/>
          </a:p>
        </c:txPr>
        <c:crossAx val="743166824"/>
        <c:crosses val="autoZero"/>
        <c:auto val="1"/>
        <c:lblAlgn val="ctr"/>
        <c:lblOffset val="100"/>
        <c:noMultiLvlLbl val="0"/>
      </c:catAx>
      <c:valAx>
        <c:axId val="743166824"/>
        <c:scaling>
          <c:orientation val="minMax"/>
          <c:max val="0.95000000000000007"/>
          <c:min val="0"/>
        </c:scaling>
        <c:delete val="1"/>
        <c:axPos val="b"/>
        <c:numFmt formatCode="0%" sourceLinked="1"/>
        <c:majorTickMark val="out"/>
        <c:minorTickMark val="none"/>
        <c:tickLblPos val="nextTo"/>
        <c:crossAx val="743165256"/>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08662280701749"/>
          <c:y val="3.865688056653864E-2"/>
          <c:w val="0.6879133771929824"/>
          <c:h val="0.83585344025462271"/>
        </c:manualLayout>
      </c:layout>
      <c:barChart>
        <c:barDir val="bar"/>
        <c:grouping val="clustered"/>
        <c:varyColors val="0"/>
        <c:ser>
          <c:idx val="1"/>
          <c:order val="0"/>
          <c:tx>
            <c:strRef>
              <c:f>Sheet1!$B$1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Transferred from another university</c:v>
                </c:pt>
                <c:pt idx="1">
                  <c:v>A- or higher university grade</c:v>
                </c:pt>
                <c:pt idx="2">
                  <c:v>Received financial award from this university</c:v>
                </c:pt>
                <c:pt idx="3">
                  <c:v>Began post-secondary in 2024-25</c:v>
                </c:pt>
                <c:pt idx="4">
                  <c:v>Attending full-time</c:v>
                </c:pt>
              </c:strCache>
            </c:strRef>
          </c:cat>
          <c:val>
            <c:numRef>
              <c:f>Sheet1!$B$2:$B$6</c:f>
              <c:numCache>
                <c:formatCode>0%</c:formatCode>
                <c:ptCount val="5"/>
                <c:pt idx="0">
                  <c:v>6.5018639274076237E-2</c:v>
                </c:pt>
                <c:pt idx="1">
                  <c:v>0.38988580994673311</c:v>
                </c:pt>
                <c:pt idx="2">
                  <c:v>0.5595370797962439</c:v>
                </c:pt>
                <c:pt idx="3">
                  <c:v>0.8879048397461542</c:v>
                </c:pt>
                <c:pt idx="4">
                  <c:v>0.89272069398418163</c:v>
                </c:pt>
              </c:numCache>
            </c:numRef>
          </c:val>
          <c:extLst>
            <c:ext xmlns:c16="http://schemas.microsoft.com/office/drawing/2014/chart" uri="{C3380CC4-5D6E-409C-BE32-E72D297353CC}">
              <c16:uniqueId val="{00000000-3454-4B45-8AE1-B7678A6ACCF3}"/>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Transferred from another university</c:v>
                </c:pt>
                <c:pt idx="1">
                  <c:v>A- or higher university grade</c:v>
                </c:pt>
                <c:pt idx="2">
                  <c:v>Received financial award from this university</c:v>
                </c:pt>
                <c:pt idx="3">
                  <c:v>Began post-secondary in 2024-25</c:v>
                </c:pt>
                <c:pt idx="4">
                  <c:v>Attending full-time</c:v>
                </c:pt>
              </c:strCache>
            </c:strRef>
          </c:cat>
          <c:val>
            <c:numRef>
              <c:f>Sheet1!$C$2:$C$6</c:f>
              <c:numCache>
                <c:formatCode>0%</c:formatCode>
                <c:ptCount val="5"/>
                <c:pt idx="0">
                  <c:v>2.2471910112359481E-2</c:v>
                </c:pt>
                <c:pt idx="1">
                  <c:v>0.45505617977527918</c:v>
                </c:pt>
                <c:pt idx="2">
                  <c:v>0.16292134831460628</c:v>
                </c:pt>
                <c:pt idx="3">
                  <c:v>0.9774011299435027</c:v>
                </c:pt>
                <c:pt idx="4">
                  <c:v>0.93258426966292107</c:v>
                </c:pt>
              </c:numCache>
            </c:numRef>
          </c:val>
          <c:extLst>
            <c:ext xmlns:c16="http://schemas.microsoft.com/office/drawing/2014/chart" uri="{C3380CC4-5D6E-409C-BE32-E72D297353CC}">
              <c16:uniqueId val="{00000001-3454-4B45-8AE1-B7678A6ACCF3}"/>
            </c:ext>
          </c:extLst>
        </c:ser>
        <c:dLbls>
          <c:showLegendKey val="0"/>
          <c:showVal val="0"/>
          <c:showCatName val="0"/>
          <c:showSerName val="0"/>
          <c:showPercent val="0"/>
          <c:showBubbleSize val="0"/>
        </c:dLbls>
        <c:gapWidth val="20"/>
        <c:axId val="743167216"/>
        <c:axId val="743164080"/>
      </c:barChart>
      <c:catAx>
        <c:axId val="743167216"/>
        <c:scaling>
          <c:orientation val="minMax"/>
        </c:scaling>
        <c:delete val="0"/>
        <c:axPos val="l"/>
        <c:numFmt formatCode="General" sourceLinked="1"/>
        <c:majorTickMark val="out"/>
        <c:minorTickMark val="none"/>
        <c:tickLblPos val="nextTo"/>
        <c:txPr>
          <a:bodyPr/>
          <a:lstStyle/>
          <a:p>
            <a:pPr>
              <a:defRPr sz="1800"/>
            </a:pPr>
            <a:endParaRPr lang="en-US"/>
          </a:p>
        </c:txPr>
        <c:crossAx val="743164080"/>
        <c:crosses val="autoZero"/>
        <c:auto val="1"/>
        <c:lblAlgn val="ctr"/>
        <c:lblOffset val="100"/>
        <c:noMultiLvlLbl val="0"/>
      </c:catAx>
      <c:valAx>
        <c:axId val="743164080"/>
        <c:scaling>
          <c:orientation val="minMax"/>
          <c:max val="1.1000000000000001"/>
          <c:min val="0"/>
        </c:scaling>
        <c:delete val="1"/>
        <c:axPos val="b"/>
        <c:numFmt formatCode="0%" sourceLinked="1"/>
        <c:majorTickMark val="out"/>
        <c:minorTickMark val="none"/>
        <c:tickLblPos val="nextTo"/>
        <c:crossAx val="743167216"/>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344755116959067"/>
          <c:y val="3.865688056653864E-2"/>
          <c:w val="0.68605144371345028"/>
          <c:h val="0.83585344025462271"/>
        </c:manualLayout>
      </c:layout>
      <c:barChart>
        <c:barDir val="bar"/>
        <c:grouping val="clustered"/>
        <c:varyColors val="0"/>
        <c:ser>
          <c:idx val="1"/>
          <c:order val="0"/>
          <c:tx>
            <c:strRef>
              <c:f>Sheet1!$B$1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To earn more money than if I didn't go</c:v>
                </c:pt>
                <c:pt idx="1">
                  <c:v>To apply what I will learn to make a positive difference in society or my community</c:v>
                </c:pt>
                <c:pt idx="2">
                  <c:v>I am more likely to get a job with a degree</c:v>
                </c:pt>
                <c:pt idx="3">
                  <c:v>To get a more fulfilling job than I probably would if I didn't go</c:v>
                </c:pt>
                <c:pt idx="4">
                  <c:v>To prepare for a specific job or career</c:v>
                </c:pt>
              </c:strCache>
            </c:strRef>
          </c:cat>
          <c:val>
            <c:numRef>
              <c:f>Sheet1!$B$2:$B$6</c:f>
              <c:numCache>
                <c:formatCode>0%</c:formatCode>
                <c:ptCount val="5"/>
                <c:pt idx="0">
                  <c:v>8.1887621415918252E-2</c:v>
                </c:pt>
                <c:pt idx="1">
                  <c:v>9.6954926003304645E-2</c:v>
                </c:pt>
                <c:pt idx="2">
                  <c:v>0.13614238731130829</c:v>
                </c:pt>
                <c:pt idx="3">
                  <c:v>0.1379672478073265</c:v>
                </c:pt>
                <c:pt idx="4">
                  <c:v>0.30516968564176639</c:v>
                </c:pt>
              </c:numCache>
            </c:numRef>
          </c:val>
          <c:extLst>
            <c:ext xmlns:c16="http://schemas.microsoft.com/office/drawing/2014/chart" uri="{C3380CC4-5D6E-409C-BE32-E72D297353CC}">
              <c16:uniqueId val="{00000000-6632-4742-ADF8-09BE003FE497}"/>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To earn more money than if I didn't go</c:v>
                </c:pt>
                <c:pt idx="1">
                  <c:v>To apply what I will learn to make a positive difference in society or my community</c:v>
                </c:pt>
                <c:pt idx="2">
                  <c:v>I am more likely to get a job with a degree</c:v>
                </c:pt>
                <c:pt idx="3">
                  <c:v>To get a more fulfilling job than I probably would if I didn't go</c:v>
                </c:pt>
                <c:pt idx="4">
                  <c:v>To prepare for a specific job or career</c:v>
                </c:pt>
              </c:strCache>
            </c:strRef>
          </c:cat>
          <c:val>
            <c:numRef>
              <c:f>Sheet1!$C$2:$C$6</c:f>
              <c:numCache>
                <c:formatCode>0%</c:formatCode>
                <c:ptCount val="5"/>
                <c:pt idx="0">
                  <c:v>6.7415730337078442E-2</c:v>
                </c:pt>
                <c:pt idx="1">
                  <c:v>6.7415730337078442E-2</c:v>
                </c:pt>
                <c:pt idx="2">
                  <c:v>0.12921348314606701</c:v>
                </c:pt>
                <c:pt idx="3">
                  <c:v>0.17415730337078605</c:v>
                </c:pt>
                <c:pt idx="4">
                  <c:v>0.38764044943820086</c:v>
                </c:pt>
              </c:numCache>
            </c:numRef>
          </c:val>
          <c:extLst>
            <c:ext xmlns:c16="http://schemas.microsoft.com/office/drawing/2014/chart" uri="{C3380CC4-5D6E-409C-BE32-E72D297353CC}">
              <c16:uniqueId val="{00000001-6632-4742-ADF8-09BE003FE497}"/>
            </c:ext>
          </c:extLst>
        </c:ser>
        <c:dLbls>
          <c:showLegendKey val="0"/>
          <c:showVal val="0"/>
          <c:showCatName val="0"/>
          <c:showSerName val="0"/>
          <c:showPercent val="0"/>
          <c:showBubbleSize val="0"/>
        </c:dLbls>
        <c:gapWidth val="20"/>
        <c:axId val="743168392"/>
        <c:axId val="743169176"/>
      </c:barChart>
      <c:catAx>
        <c:axId val="743168392"/>
        <c:scaling>
          <c:orientation val="minMax"/>
        </c:scaling>
        <c:delete val="0"/>
        <c:axPos val="l"/>
        <c:numFmt formatCode="General" sourceLinked="1"/>
        <c:majorTickMark val="out"/>
        <c:minorTickMark val="none"/>
        <c:tickLblPos val="nextTo"/>
        <c:txPr>
          <a:bodyPr/>
          <a:lstStyle/>
          <a:p>
            <a:pPr>
              <a:defRPr sz="1600"/>
            </a:pPr>
            <a:endParaRPr lang="en-US"/>
          </a:p>
        </c:txPr>
        <c:crossAx val="743169176"/>
        <c:crosses val="autoZero"/>
        <c:auto val="1"/>
        <c:lblAlgn val="ctr"/>
        <c:lblOffset val="100"/>
        <c:noMultiLvlLbl val="0"/>
      </c:catAx>
      <c:valAx>
        <c:axId val="743169176"/>
        <c:scaling>
          <c:orientation val="minMax"/>
          <c:max val="0.5"/>
          <c:min val="0"/>
        </c:scaling>
        <c:delete val="1"/>
        <c:axPos val="b"/>
        <c:numFmt formatCode="0%" sourceLinked="1"/>
        <c:majorTickMark val="out"/>
        <c:minorTickMark val="none"/>
        <c:tickLblPos val="nextTo"/>
        <c:crossAx val="74316839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91324196040521"/>
          <c:y val="6.636505573057451E-2"/>
          <c:w val="0.68778978716587258"/>
          <c:h val="0.77301029678982436"/>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Attending first choice university</c:v>
                </c:pt>
                <c:pt idx="1">
                  <c:v>Applied to college/CEGEP</c:v>
                </c:pt>
                <c:pt idx="2">
                  <c:v>Applied to another university</c:v>
                </c:pt>
              </c:strCache>
            </c:strRef>
          </c:cat>
          <c:val>
            <c:numRef>
              <c:f>Sheet1!$C$2:$C$4</c:f>
              <c:numCache>
                <c:formatCode>0%</c:formatCode>
                <c:ptCount val="3"/>
                <c:pt idx="0">
                  <c:v>0.78846892435208016</c:v>
                </c:pt>
                <c:pt idx="1">
                  <c:v>0.16188919751983699</c:v>
                </c:pt>
                <c:pt idx="2">
                  <c:v>0.77357667828213539</c:v>
                </c:pt>
              </c:numCache>
            </c:numRef>
          </c:val>
          <c:extLst>
            <c:ext xmlns:c16="http://schemas.microsoft.com/office/drawing/2014/chart" uri="{C3380CC4-5D6E-409C-BE32-E72D297353CC}">
              <c16:uniqueId val="{00000000-77DD-4A37-96DB-5EDFBFE1901C}"/>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Attending first choice university</c:v>
                </c:pt>
                <c:pt idx="1">
                  <c:v>Applied to college/CEGEP</c:v>
                </c:pt>
                <c:pt idx="2">
                  <c:v>Applied to another university</c:v>
                </c:pt>
              </c:strCache>
            </c:strRef>
          </c:cat>
          <c:val>
            <c:numRef>
              <c:f>Sheet1!$B$2:$B$4</c:f>
              <c:numCache>
                <c:formatCode>0%</c:formatCode>
                <c:ptCount val="3"/>
                <c:pt idx="0">
                  <c:v>0.74719101123595444</c:v>
                </c:pt>
                <c:pt idx="1">
                  <c:v>0.12359550561797712</c:v>
                </c:pt>
                <c:pt idx="2">
                  <c:v>0.67415730337078539</c:v>
                </c:pt>
              </c:numCache>
            </c:numRef>
          </c:val>
          <c:extLst>
            <c:ext xmlns:c16="http://schemas.microsoft.com/office/drawing/2014/chart" uri="{C3380CC4-5D6E-409C-BE32-E72D297353CC}">
              <c16:uniqueId val="{00000001-77DD-4A37-96DB-5EDFBFE1901C}"/>
            </c:ext>
          </c:extLst>
        </c:ser>
        <c:dLbls>
          <c:showLegendKey val="0"/>
          <c:showVal val="0"/>
          <c:showCatName val="0"/>
          <c:showSerName val="0"/>
          <c:showPercent val="0"/>
          <c:showBubbleSize val="0"/>
        </c:dLbls>
        <c:gapWidth val="20"/>
        <c:axId val="743169960"/>
        <c:axId val="743170352"/>
      </c:barChart>
      <c:catAx>
        <c:axId val="743169960"/>
        <c:scaling>
          <c:orientation val="minMax"/>
        </c:scaling>
        <c:delete val="0"/>
        <c:axPos val="l"/>
        <c:numFmt formatCode="General" sourceLinked="1"/>
        <c:majorTickMark val="out"/>
        <c:minorTickMark val="none"/>
        <c:tickLblPos val="nextTo"/>
        <c:txPr>
          <a:bodyPr/>
          <a:lstStyle/>
          <a:p>
            <a:pPr>
              <a:defRPr sz="1800"/>
            </a:pPr>
            <a:endParaRPr lang="en-US"/>
          </a:p>
        </c:txPr>
        <c:crossAx val="743170352"/>
        <c:crosses val="autoZero"/>
        <c:auto val="1"/>
        <c:lblAlgn val="ctr"/>
        <c:lblOffset val="100"/>
        <c:noMultiLvlLbl val="0"/>
      </c:catAx>
      <c:valAx>
        <c:axId val="743170352"/>
        <c:scaling>
          <c:orientation val="minMax"/>
          <c:max val="1.05"/>
          <c:min val="0"/>
        </c:scaling>
        <c:delete val="1"/>
        <c:axPos val="b"/>
        <c:numFmt formatCode="0%" sourceLinked="1"/>
        <c:majorTickMark val="out"/>
        <c:minorTickMark val="none"/>
        <c:tickLblPos val="nextTo"/>
        <c:crossAx val="743169960"/>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12664473684215"/>
          <c:y val="3.865688056653864E-2"/>
          <c:w val="0.68887326388888892"/>
          <c:h val="0.83585344025462271"/>
        </c:manualLayout>
      </c:layout>
      <c:barChart>
        <c:barDir val="bar"/>
        <c:grouping val="clustered"/>
        <c:varyColors val="0"/>
        <c:ser>
          <c:idx val="1"/>
          <c:order val="0"/>
          <c:tx>
            <c:strRef>
              <c:f>Sheet1!$B$1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The size of the university suits me</c:v>
                </c:pt>
                <c:pt idx="1">
                  <c:v>The city/town it's in</c:v>
                </c:pt>
                <c:pt idx="2">
                  <c:v>It has the program I want to take</c:v>
                </c:pt>
                <c:pt idx="3">
                  <c:v>Cost of tuition and fees</c:v>
                </c:pt>
                <c:pt idx="4">
                  <c:v>I wanted to live close to home</c:v>
                </c:pt>
              </c:strCache>
            </c:strRef>
          </c:cat>
          <c:val>
            <c:numRef>
              <c:f>Sheet1!$B$2:$B$6</c:f>
              <c:numCache>
                <c:formatCode>0%</c:formatCode>
                <c:ptCount val="5"/>
                <c:pt idx="0">
                  <c:v>3.861694751794776E-2</c:v>
                </c:pt>
                <c:pt idx="1">
                  <c:v>5.540292313332016E-2</c:v>
                </c:pt>
                <c:pt idx="2">
                  <c:v>0.28679464500198093</c:v>
                </c:pt>
                <c:pt idx="3">
                  <c:v>6.3730405476764659E-2</c:v>
                </c:pt>
                <c:pt idx="4">
                  <c:v>0.14119639797318076</c:v>
                </c:pt>
              </c:numCache>
            </c:numRef>
          </c:val>
          <c:extLst>
            <c:ext xmlns:c16="http://schemas.microsoft.com/office/drawing/2014/chart" uri="{C3380CC4-5D6E-409C-BE32-E72D297353CC}">
              <c16:uniqueId val="{00000000-25E3-4E96-8D48-EC42427C0811}"/>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The size of the university suits me</c:v>
                </c:pt>
                <c:pt idx="1">
                  <c:v>The city/town it's in</c:v>
                </c:pt>
                <c:pt idx="2">
                  <c:v>It has the program I want to take</c:v>
                </c:pt>
                <c:pt idx="3">
                  <c:v>Cost of tuition and fees</c:v>
                </c:pt>
                <c:pt idx="4">
                  <c:v>I wanted to live close to home</c:v>
                </c:pt>
              </c:strCache>
            </c:strRef>
          </c:cat>
          <c:val>
            <c:numRef>
              <c:f>Sheet1!$C$2:$C$6</c:f>
              <c:numCache>
                <c:formatCode>0%</c:formatCode>
                <c:ptCount val="5"/>
                <c:pt idx="0">
                  <c:v>3.9325842696629101E-2</c:v>
                </c:pt>
                <c:pt idx="1">
                  <c:v>4.4943820224718961E-2</c:v>
                </c:pt>
                <c:pt idx="2">
                  <c:v>0.19101123595505573</c:v>
                </c:pt>
                <c:pt idx="3">
                  <c:v>0.25842696629213419</c:v>
                </c:pt>
                <c:pt idx="4">
                  <c:v>0.32584269662921245</c:v>
                </c:pt>
              </c:numCache>
            </c:numRef>
          </c:val>
          <c:extLst>
            <c:ext xmlns:c16="http://schemas.microsoft.com/office/drawing/2014/chart" uri="{C3380CC4-5D6E-409C-BE32-E72D297353CC}">
              <c16:uniqueId val="{00000001-25E3-4E96-8D48-EC42427C0811}"/>
            </c:ext>
          </c:extLst>
        </c:ser>
        <c:dLbls>
          <c:showLegendKey val="0"/>
          <c:showVal val="0"/>
          <c:showCatName val="0"/>
          <c:showSerName val="0"/>
          <c:showPercent val="0"/>
          <c:showBubbleSize val="0"/>
        </c:dLbls>
        <c:gapWidth val="20"/>
        <c:axId val="743170744"/>
        <c:axId val="743171136"/>
      </c:barChart>
      <c:catAx>
        <c:axId val="743170744"/>
        <c:scaling>
          <c:orientation val="minMax"/>
        </c:scaling>
        <c:delete val="0"/>
        <c:axPos val="l"/>
        <c:numFmt formatCode="General" sourceLinked="1"/>
        <c:majorTickMark val="out"/>
        <c:minorTickMark val="none"/>
        <c:tickLblPos val="nextTo"/>
        <c:txPr>
          <a:bodyPr/>
          <a:lstStyle/>
          <a:p>
            <a:pPr>
              <a:defRPr sz="1800"/>
            </a:pPr>
            <a:endParaRPr lang="en-US"/>
          </a:p>
        </c:txPr>
        <c:crossAx val="743171136"/>
        <c:crosses val="autoZero"/>
        <c:auto val="1"/>
        <c:lblAlgn val="ctr"/>
        <c:lblOffset val="100"/>
        <c:noMultiLvlLbl val="0"/>
      </c:catAx>
      <c:valAx>
        <c:axId val="743171136"/>
        <c:scaling>
          <c:orientation val="minMax"/>
          <c:max val="0.5"/>
          <c:min val="0"/>
        </c:scaling>
        <c:delete val="1"/>
        <c:axPos val="b"/>
        <c:numFmt formatCode="0%" sourceLinked="1"/>
        <c:majorTickMark val="out"/>
        <c:minorTickMark val="none"/>
        <c:tickLblPos val="nextTo"/>
        <c:crossAx val="74317074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16401681286549"/>
          <c:y val="2.7717549799028747E-2"/>
          <c:w val="0.68783598318713457"/>
          <c:h val="0.81165760077091809"/>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Very dissatisfied</c:v>
                </c:pt>
                <c:pt idx="1">
                  <c:v>Dissatisfied</c:v>
                </c:pt>
                <c:pt idx="2">
                  <c:v>Satisfied</c:v>
                </c:pt>
                <c:pt idx="3">
                  <c:v>Very satisfied</c:v>
                </c:pt>
              </c:strCache>
            </c:strRef>
          </c:cat>
          <c:val>
            <c:numRef>
              <c:f>Sheet1!$C$2:$C$5</c:f>
              <c:numCache>
                <c:formatCode>0%</c:formatCode>
                <c:ptCount val="4"/>
                <c:pt idx="0">
                  <c:v>1.829498764863853E-2</c:v>
                </c:pt>
                <c:pt idx="1">
                  <c:v>7.0360231006996093E-2</c:v>
                </c:pt>
                <c:pt idx="2">
                  <c:v>0.6620949076840752</c:v>
                </c:pt>
                <c:pt idx="3">
                  <c:v>0.24924987366031595</c:v>
                </c:pt>
              </c:numCache>
            </c:numRef>
          </c:val>
          <c:extLst>
            <c:ext xmlns:c16="http://schemas.microsoft.com/office/drawing/2014/chart" uri="{C3380CC4-5D6E-409C-BE32-E72D297353CC}">
              <c16:uniqueId val="{00000000-4AE9-4240-B9DD-8D1A56F7D1D0}"/>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Very dissatisfied</c:v>
                </c:pt>
                <c:pt idx="1">
                  <c:v>Dissatisfied</c:v>
                </c:pt>
                <c:pt idx="2">
                  <c:v>Satisfied</c:v>
                </c:pt>
                <c:pt idx="3">
                  <c:v>Very satisfied</c:v>
                </c:pt>
              </c:strCache>
            </c:strRef>
          </c:cat>
          <c:val>
            <c:numRef>
              <c:f>Sheet1!$B$2:$B$5</c:f>
              <c:numCache>
                <c:formatCode>0%</c:formatCode>
                <c:ptCount val="4"/>
                <c:pt idx="0">
                  <c:v>1.123595505617974E-2</c:v>
                </c:pt>
                <c:pt idx="1">
                  <c:v>0.10674157303370752</c:v>
                </c:pt>
                <c:pt idx="2">
                  <c:v>0.71910112359550471</c:v>
                </c:pt>
                <c:pt idx="3">
                  <c:v>0.16292134831460628</c:v>
                </c:pt>
              </c:numCache>
            </c:numRef>
          </c:val>
          <c:extLst>
            <c:ext xmlns:c16="http://schemas.microsoft.com/office/drawing/2014/chart" uri="{C3380CC4-5D6E-409C-BE32-E72D297353CC}">
              <c16:uniqueId val="{00000001-4AE9-4240-B9DD-8D1A56F7D1D0}"/>
            </c:ext>
          </c:extLst>
        </c:ser>
        <c:dLbls>
          <c:showLegendKey val="0"/>
          <c:showVal val="0"/>
          <c:showCatName val="0"/>
          <c:showSerName val="0"/>
          <c:showPercent val="0"/>
          <c:showBubbleSize val="0"/>
        </c:dLbls>
        <c:gapWidth val="20"/>
        <c:axId val="743177408"/>
        <c:axId val="743173880"/>
      </c:barChart>
      <c:catAx>
        <c:axId val="743177408"/>
        <c:scaling>
          <c:orientation val="minMax"/>
        </c:scaling>
        <c:delete val="0"/>
        <c:axPos val="l"/>
        <c:numFmt formatCode="General" sourceLinked="1"/>
        <c:majorTickMark val="out"/>
        <c:minorTickMark val="none"/>
        <c:tickLblPos val="nextTo"/>
        <c:txPr>
          <a:bodyPr/>
          <a:lstStyle/>
          <a:p>
            <a:pPr>
              <a:defRPr sz="1800"/>
            </a:pPr>
            <a:endParaRPr lang="en-US"/>
          </a:p>
        </c:txPr>
        <c:crossAx val="743173880"/>
        <c:crosses val="autoZero"/>
        <c:auto val="1"/>
        <c:lblAlgn val="ctr"/>
        <c:lblOffset val="100"/>
        <c:noMultiLvlLbl val="0"/>
      </c:catAx>
      <c:valAx>
        <c:axId val="743173880"/>
        <c:scaling>
          <c:orientation val="minMax"/>
          <c:max val="0.9"/>
          <c:min val="0"/>
        </c:scaling>
        <c:delete val="1"/>
        <c:axPos val="b"/>
        <c:numFmt formatCode="0%" sourceLinked="1"/>
        <c:majorTickMark val="out"/>
        <c:minorTickMark val="none"/>
        <c:tickLblPos val="nextTo"/>
        <c:crossAx val="743177408"/>
        <c:crosses val="autoZero"/>
        <c:crossBetween val="between"/>
        <c:majorUnit val="0.2"/>
      </c:valAx>
      <c:spPr>
        <a:noFill/>
      </c:spPr>
    </c:plotArea>
    <c:legend>
      <c:legendPos val="b"/>
      <c:layout>
        <c:manualLayout>
          <c:xMode val="edge"/>
          <c:yMode val="edge"/>
          <c:x val="0.36029157529239764"/>
          <c:y val="0.92298304738562087"/>
          <c:w val="0.2759354897660819"/>
          <c:h val="6.1453227124183003E-2"/>
        </c:manualLayout>
      </c:layout>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28709795321635"/>
          <c:y val="3.865688056653864E-2"/>
          <c:w val="0.68771281067251466"/>
          <c:h val="0.83585344025462271"/>
        </c:manualLayout>
      </c:layout>
      <c:barChart>
        <c:barDir val="bar"/>
        <c:grouping val="clustered"/>
        <c:varyColors val="0"/>
        <c:ser>
          <c:idx val="1"/>
          <c:order val="0"/>
          <c:tx>
            <c:strRef>
              <c:f>Sheet1!$B$1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Friends</c:v>
                </c:pt>
                <c:pt idx="1">
                  <c:v>Students attending the university</c:v>
                </c:pt>
                <c:pt idx="2">
                  <c:v>High school/CEGEP counsellors or teachers</c:v>
                </c:pt>
                <c:pt idx="3">
                  <c:v>University’s website</c:v>
                </c:pt>
                <c:pt idx="4">
                  <c:v>Parents</c:v>
                </c:pt>
              </c:strCache>
            </c:strRef>
          </c:cat>
          <c:val>
            <c:numRef>
              <c:f>Sheet1!$B$2:$B$6</c:f>
              <c:numCache>
                <c:formatCode>0%</c:formatCode>
                <c:ptCount val="5"/>
                <c:pt idx="0">
                  <c:v>0.33259420558667885</c:v>
                </c:pt>
                <c:pt idx="1">
                  <c:v>0.39770032496391283</c:v>
                </c:pt>
                <c:pt idx="2">
                  <c:v>0.30378298022050837</c:v>
                </c:pt>
                <c:pt idx="3">
                  <c:v>0.4952602072645117</c:v>
                </c:pt>
                <c:pt idx="4">
                  <c:v>0.42832833502866519</c:v>
                </c:pt>
              </c:numCache>
            </c:numRef>
          </c:val>
          <c:extLst>
            <c:ext xmlns:c16="http://schemas.microsoft.com/office/drawing/2014/chart" uri="{C3380CC4-5D6E-409C-BE32-E72D297353CC}">
              <c16:uniqueId val="{00000000-CD34-4B79-8F5A-5718412663F6}"/>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Friends</c:v>
                </c:pt>
                <c:pt idx="1">
                  <c:v>Students attending the university</c:v>
                </c:pt>
                <c:pt idx="2">
                  <c:v>High school/CEGEP counsellors or teachers</c:v>
                </c:pt>
                <c:pt idx="3">
                  <c:v>University’s website</c:v>
                </c:pt>
                <c:pt idx="4">
                  <c:v>Parents</c:v>
                </c:pt>
              </c:strCache>
            </c:strRef>
          </c:cat>
          <c:val>
            <c:numRef>
              <c:f>Sheet1!$C$2:$C$6</c:f>
              <c:numCache>
                <c:formatCode>0%</c:formatCode>
                <c:ptCount val="5"/>
                <c:pt idx="0">
                  <c:v>0.28651685393258353</c:v>
                </c:pt>
                <c:pt idx="1">
                  <c:v>0.33146067415730252</c:v>
                </c:pt>
                <c:pt idx="2">
                  <c:v>0.33707865168539231</c:v>
                </c:pt>
                <c:pt idx="3">
                  <c:v>0.3876404494382012</c:v>
                </c:pt>
                <c:pt idx="4">
                  <c:v>0.41573033707865042</c:v>
                </c:pt>
              </c:numCache>
            </c:numRef>
          </c:val>
          <c:extLst>
            <c:ext xmlns:c16="http://schemas.microsoft.com/office/drawing/2014/chart" uri="{C3380CC4-5D6E-409C-BE32-E72D297353CC}">
              <c16:uniqueId val="{00000001-CD34-4B79-8F5A-5718412663F6}"/>
            </c:ext>
          </c:extLst>
        </c:ser>
        <c:dLbls>
          <c:showLegendKey val="0"/>
          <c:showVal val="0"/>
          <c:showCatName val="0"/>
          <c:showSerName val="0"/>
          <c:showPercent val="0"/>
          <c:showBubbleSize val="0"/>
        </c:dLbls>
        <c:gapWidth val="20"/>
        <c:axId val="743178192"/>
        <c:axId val="743180936"/>
      </c:barChart>
      <c:catAx>
        <c:axId val="743178192"/>
        <c:scaling>
          <c:orientation val="minMax"/>
        </c:scaling>
        <c:delete val="0"/>
        <c:axPos val="l"/>
        <c:numFmt formatCode="General" sourceLinked="1"/>
        <c:majorTickMark val="out"/>
        <c:minorTickMark val="none"/>
        <c:tickLblPos val="nextTo"/>
        <c:txPr>
          <a:bodyPr/>
          <a:lstStyle/>
          <a:p>
            <a:pPr>
              <a:defRPr sz="1800"/>
            </a:pPr>
            <a:endParaRPr lang="en-US"/>
          </a:p>
        </c:txPr>
        <c:crossAx val="743180936"/>
        <c:crosses val="autoZero"/>
        <c:auto val="1"/>
        <c:lblAlgn val="ctr"/>
        <c:lblOffset val="100"/>
        <c:noMultiLvlLbl val="0"/>
      </c:catAx>
      <c:valAx>
        <c:axId val="743180936"/>
        <c:scaling>
          <c:orientation val="minMax"/>
          <c:max val="0.8"/>
          <c:min val="0"/>
        </c:scaling>
        <c:delete val="1"/>
        <c:axPos val="b"/>
        <c:numFmt formatCode="0%" sourceLinked="1"/>
        <c:majorTickMark val="out"/>
        <c:minorTickMark val="none"/>
        <c:tickLblPos val="nextTo"/>
        <c:crossAx val="74317819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91324196040521"/>
          <c:y val="6.636505573057451E-2"/>
          <c:w val="0.68778978716587258"/>
          <c:h val="0.81287242405687987"/>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Help transition to university</c:v>
                </c:pt>
                <c:pt idx="1">
                  <c:v>Build confidence</c:v>
                </c:pt>
                <c:pt idx="2">
                  <c:v>Provide info about campus life</c:v>
                </c:pt>
                <c:pt idx="3">
                  <c:v>Help understand academic expectations</c:v>
                </c:pt>
                <c:pt idx="4">
                  <c:v>Provide info about services</c:v>
                </c:pt>
                <c:pt idx="5">
                  <c:v>Feeling welcome</c:v>
                </c:pt>
              </c:strCache>
            </c:strRef>
          </c:cat>
          <c:val>
            <c:numRef>
              <c:f>Sheet1!$C$2:$C$7</c:f>
              <c:numCache>
                <c:formatCode>0%</c:formatCode>
                <c:ptCount val="6"/>
                <c:pt idx="0">
                  <c:v>0.80248383760736419</c:v>
                </c:pt>
                <c:pt idx="1">
                  <c:v>0.80468043136782885</c:v>
                </c:pt>
                <c:pt idx="2">
                  <c:v>0.84259185601538378</c:v>
                </c:pt>
                <c:pt idx="3">
                  <c:v>0.80471941348641218</c:v>
                </c:pt>
                <c:pt idx="4">
                  <c:v>0.86504573299929488</c:v>
                </c:pt>
                <c:pt idx="5">
                  <c:v>0.89074263281315147</c:v>
                </c:pt>
              </c:numCache>
            </c:numRef>
          </c:val>
          <c:extLst>
            <c:ext xmlns:c16="http://schemas.microsoft.com/office/drawing/2014/chart" uri="{C3380CC4-5D6E-409C-BE32-E72D297353CC}">
              <c16:uniqueId val="{00000000-F80A-4292-B988-B43CFB19291C}"/>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Help transition to university</c:v>
                </c:pt>
                <c:pt idx="1">
                  <c:v>Build confidence</c:v>
                </c:pt>
                <c:pt idx="2">
                  <c:v>Provide info about campus life</c:v>
                </c:pt>
                <c:pt idx="3">
                  <c:v>Help understand academic expectations</c:v>
                </c:pt>
                <c:pt idx="4">
                  <c:v>Provide info about services</c:v>
                </c:pt>
                <c:pt idx="5">
                  <c:v>Feeling welcome</c:v>
                </c:pt>
              </c:strCache>
            </c:strRef>
          </c:cat>
          <c:val>
            <c:numRef>
              <c:f>Sheet1!$B$2:$B$7</c:f>
              <c:numCache>
                <c:formatCode>0%</c:formatCode>
                <c:ptCount val="6"/>
                <c:pt idx="0">
                  <c:v>0.76344086021505397</c:v>
                </c:pt>
                <c:pt idx="1">
                  <c:v>0.79569892473118309</c:v>
                </c:pt>
                <c:pt idx="2">
                  <c:v>0.8064516129032262</c:v>
                </c:pt>
                <c:pt idx="3">
                  <c:v>0.83870967741935532</c:v>
                </c:pt>
                <c:pt idx="4">
                  <c:v>0.87096774193548443</c:v>
                </c:pt>
                <c:pt idx="5">
                  <c:v>0.90322580645161354</c:v>
                </c:pt>
              </c:numCache>
            </c:numRef>
          </c:val>
          <c:extLst>
            <c:ext xmlns:c16="http://schemas.microsoft.com/office/drawing/2014/chart" uri="{C3380CC4-5D6E-409C-BE32-E72D297353CC}">
              <c16:uniqueId val="{00000001-F80A-4292-B988-B43CFB19291C}"/>
            </c:ext>
          </c:extLst>
        </c:ser>
        <c:dLbls>
          <c:showLegendKey val="0"/>
          <c:showVal val="0"/>
          <c:showCatName val="0"/>
          <c:showSerName val="0"/>
          <c:showPercent val="0"/>
          <c:showBubbleSize val="0"/>
        </c:dLbls>
        <c:gapWidth val="20"/>
        <c:axId val="743174664"/>
        <c:axId val="743176232"/>
      </c:barChart>
      <c:catAx>
        <c:axId val="743174664"/>
        <c:scaling>
          <c:orientation val="minMax"/>
        </c:scaling>
        <c:delete val="0"/>
        <c:axPos val="l"/>
        <c:numFmt formatCode="General" sourceLinked="1"/>
        <c:majorTickMark val="out"/>
        <c:minorTickMark val="none"/>
        <c:tickLblPos val="nextTo"/>
        <c:txPr>
          <a:bodyPr/>
          <a:lstStyle/>
          <a:p>
            <a:pPr>
              <a:defRPr sz="1800"/>
            </a:pPr>
            <a:endParaRPr lang="en-US"/>
          </a:p>
        </c:txPr>
        <c:crossAx val="743176232"/>
        <c:crosses val="autoZero"/>
        <c:auto val="1"/>
        <c:lblAlgn val="ctr"/>
        <c:lblOffset val="100"/>
        <c:noMultiLvlLbl val="0"/>
      </c:catAx>
      <c:valAx>
        <c:axId val="743176232"/>
        <c:scaling>
          <c:orientation val="minMax"/>
          <c:max val="1.05"/>
          <c:min val="0"/>
        </c:scaling>
        <c:delete val="1"/>
        <c:axPos val="b"/>
        <c:numFmt formatCode="0%" sourceLinked="1"/>
        <c:majorTickMark val="out"/>
        <c:minorTickMark val="none"/>
        <c:tickLblPos val="nextTo"/>
        <c:crossAx val="743174664"/>
        <c:crosses val="autoZero"/>
        <c:crossBetween val="between"/>
        <c:majorUnit val="0.2"/>
      </c:valAx>
      <c:spPr>
        <a:noFill/>
      </c:spPr>
    </c:plotArea>
    <c:legend>
      <c:legendPos val="b"/>
      <c:layout>
        <c:manualLayout>
          <c:xMode val="edge"/>
          <c:yMode val="edge"/>
          <c:x val="0.34520568347953218"/>
          <c:y val="0.87829519839759873"/>
          <c:w val="0.30726772660818708"/>
          <c:h val="0.10330693247161125"/>
        </c:manualLayout>
      </c:layout>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91324196040521"/>
          <c:y val="6.636505573057451E-2"/>
          <c:w val="0.68778978716587258"/>
          <c:h val="0.77301029678982436"/>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c:f>
              <c:strCache>
                <c:ptCount val="1"/>
                <c:pt idx="0">
                  <c:v>Participated in orientation</c:v>
                </c:pt>
              </c:strCache>
            </c:strRef>
          </c:cat>
          <c:val>
            <c:numRef>
              <c:f>Sheet1!$C$2:$C$2</c:f>
              <c:numCache>
                <c:formatCode>0%</c:formatCode>
                <c:ptCount val="1"/>
                <c:pt idx="0">
                  <c:v>0.62300900597790743</c:v>
                </c:pt>
              </c:numCache>
            </c:numRef>
          </c:val>
          <c:extLst>
            <c:ext xmlns:c16="http://schemas.microsoft.com/office/drawing/2014/chart" uri="{C3380CC4-5D6E-409C-BE32-E72D297353CC}">
              <c16:uniqueId val="{00000000-721A-46CC-A441-380CBD563901}"/>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c:f>
              <c:strCache>
                <c:ptCount val="1"/>
                <c:pt idx="0">
                  <c:v>Participated in orientation</c:v>
                </c:pt>
              </c:strCache>
            </c:strRef>
          </c:cat>
          <c:val>
            <c:numRef>
              <c:f>Sheet1!$B$2:$B$2</c:f>
              <c:numCache>
                <c:formatCode>0%</c:formatCode>
                <c:ptCount val="1"/>
                <c:pt idx="0">
                  <c:v>0.52247191011235794</c:v>
                </c:pt>
              </c:numCache>
            </c:numRef>
          </c:val>
          <c:extLst>
            <c:ext xmlns:c16="http://schemas.microsoft.com/office/drawing/2014/chart" uri="{C3380CC4-5D6E-409C-BE32-E72D297353CC}">
              <c16:uniqueId val="{00000001-721A-46CC-A441-380CBD563901}"/>
            </c:ext>
          </c:extLst>
        </c:ser>
        <c:dLbls>
          <c:showLegendKey val="0"/>
          <c:showVal val="0"/>
          <c:showCatName val="0"/>
          <c:showSerName val="0"/>
          <c:showPercent val="0"/>
          <c:showBubbleSize val="0"/>
        </c:dLbls>
        <c:gapWidth val="20"/>
        <c:axId val="743177016"/>
        <c:axId val="743179368"/>
      </c:barChart>
      <c:catAx>
        <c:axId val="743177016"/>
        <c:scaling>
          <c:orientation val="minMax"/>
        </c:scaling>
        <c:delete val="0"/>
        <c:axPos val="l"/>
        <c:numFmt formatCode="General" sourceLinked="1"/>
        <c:majorTickMark val="out"/>
        <c:minorTickMark val="none"/>
        <c:tickLblPos val="nextTo"/>
        <c:txPr>
          <a:bodyPr/>
          <a:lstStyle/>
          <a:p>
            <a:pPr>
              <a:defRPr sz="1800"/>
            </a:pPr>
            <a:endParaRPr lang="en-US"/>
          </a:p>
        </c:txPr>
        <c:crossAx val="743179368"/>
        <c:crosses val="autoZero"/>
        <c:auto val="1"/>
        <c:lblAlgn val="ctr"/>
        <c:lblOffset val="100"/>
        <c:noMultiLvlLbl val="0"/>
      </c:catAx>
      <c:valAx>
        <c:axId val="743179368"/>
        <c:scaling>
          <c:orientation val="minMax"/>
          <c:max val="0.9"/>
          <c:min val="0"/>
        </c:scaling>
        <c:delete val="1"/>
        <c:axPos val="b"/>
        <c:numFmt formatCode="0%" sourceLinked="1"/>
        <c:majorTickMark val="out"/>
        <c:minorTickMark val="none"/>
        <c:tickLblPos val="nextTo"/>
        <c:crossAx val="743177016"/>
        <c:crosses val="autoZero"/>
        <c:crossBetween val="between"/>
        <c:majorUnit val="0.2"/>
      </c:valAx>
      <c:spPr>
        <a:noFill/>
      </c:spPr>
    </c:plotArea>
    <c:plotVisOnly val="1"/>
    <c:dispBlanksAs val="gap"/>
    <c:showDLblsOverMax val="0"/>
  </c:chart>
  <c:spPr>
    <a:noFill/>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91324196040521"/>
          <c:y val="6.636505573057451E-2"/>
          <c:w val="0.68778978716587258"/>
          <c:h val="0.77301029678982436"/>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Fell short of expectations</c:v>
                </c:pt>
                <c:pt idx="1">
                  <c:v>Met expectations</c:v>
                </c:pt>
                <c:pt idx="2">
                  <c:v>Exceeded expectations</c:v>
                </c:pt>
              </c:strCache>
            </c:strRef>
          </c:cat>
          <c:val>
            <c:numRef>
              <c:f>Sheet1!$C$2:$C$4</c:f>
              <c:numCache>
                <c:formatCode>0%</c:formatCode>
                <c:ptCount val="3"/>
                <c:pt idx="0">
                  <c:v>0.13226035291036323</c:v>
                </c:pt>
                <c:pt idx="1">
                  <c:v>0.67920148010590387</c:v>
                </c:pt>
                <c:pt idx="2">
                  <c:v>0.18853816698375983</c:v>
                </c:pt>
              </c:numCache>
            </c:numRef>
          </c:val>
          <c:extLst>
            <c:ext xmlns:c16="http://schemas.microsoft.com/office/drawing/2014/chart" uri="{C3380CC4-5D6E-409C-BE32-E72D297353CC}">
              <c16:uniqueId val="{00000000-269E-4370-9741-FDA9715C6ACE}"/>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Fell short of expectations</c:v>
                </c:pt>
                <c:pt idx="1">
                  <c:v>Met expectations</c:v>
                </c:pt>
                <c:pt idx="2">
                  <c:v>Exceeded expectations</c:v>
                </c:pt>
              </c:strCache>
            </c:strRef>
          </c:cat>
          <c:val>
            <c:numRef>
              <c:f>Sheet1!$B$2:$B$4</c:f>
              <c:numCache>
                <c:formatCode>0%</c:formatCode>
                <c:ptCount val="3"/>
                <c:pt idx="0">
                  <c:v>0.11235955056179737</c:v>
                </c:pt>
                <c:pt idx="1">
                  <c:v>0.76404494382022403</c:v>
                </c:pt>
                <c:pt idx="2">
                  <c:v>0.12359550561797712</c:v>
                </c:pt>
              </c:numCache>
            </c:numRef>
          </c:val>
          <c:extLst>
            <c:ext xmlns:c16="http://schemas.microsoft.com/office/drawing/2014/chart" uri="{C3380CC4-5D6E-409C-BE32-E72D297353CC}">
              <c16:uniqueId val="{00000001-269E-4370-9741-FDA9715C6ACE}"/>
            </c:ext>
          </c:extLst>
        </c:ser>
        <c:dLbls>
          <c:showLegendKey val="0"/>
          <c:showVal val="0"/>
          <c:showCatName val="0"/>
          <c:showSerName val="0"/>
          <c:showPercent val="0"/>
          <c:showBubbleSize val="0"/>
        </c:dLbls>
        <c:gapWidth val="20"/>
        <c:axId val="743180544"/>
        <c:axId val="743174272"/>
      </c:barChart>
      <c:catAx>
        <c:axId val="743180544"/>
        <c:scaling>
          <c:orientation val="minMax"/>
        </c:scaling>
        <c:delete val="0"/>
        <c:axPos val="l"/>
        <c:numFmt formatCode="General" sourceLinked="1"/>
        <c:majorTickMark val="out"/>
        <c:minorTickMark val="none"/>
        <c:tickLblPos val="nextTo"/>
        <c:txPr>
          <a:bodyPr/>
          <a:lstStyle/>
          <a:p>
            <a:pPr>
              <a:defRPr sz="1800"/>
            </a:pPr>
            <a:endParaRPr lang="en-US"/>
          </a:p>
        </c:txPr>
        <c:crossAx val="743174272"/>
        <c:crosses val="autoZero"/>
        <c:auto val="1"/>
        <c:lblAlgn val="ctr"/>
        <c:lblOffset val="100"/>
        <c:noMultiLvlLbl val="0"/>
      </c:catAx>
      <c:valAx>
        <c:axId val="743174272"/>
        <c:scaling>
          <c:orientation val="minMax"/>
          <c:max val="0.9"/>
          <c:min val="0"/>
        </c:scaling>
        <c:delete val="1"/>
        <c:axPos val="b"/>
        <c:numFmt formatCode="0%" sourceLinked="1"/>
        <c:majorTickMark val="out"/>
        <c:minorTickMark val="none"/>
        <c:tickLblPos val="nextTo"/>
        <c:crossAx val="74318054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12664473684215"/>
          <c:y val="3.865688056653864E-2"/>
          <c:w val="0.68887326388888892"/>
          <c:h val="0.83585344025462271"/>
        </c:manualLayout>
      </c:layout>
      <c:barChart>
        <c:barDir val="bar"/>
        <c:grouping val="clustered"/>
        <c:varyColors val="0"/>
        <c:ser>
          <c:idx val="1"/>
          <c:order val="0"/>
          <c:tx>
            <c:strRef>
              <c:f>Sheet1!$B$1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Meeting academic demands</c:v>
                </c:pt>
                <c:pt idx="1">
                  <c:v>Understanding the course material</c:v>
                </c:pt>
                <c:pt idx="2">
                  <c:v>Performing well in written assignments</c:v>
                </c:pt>
                <c:pt idx="3">
                  <c:v>Finding information about academic integrity</c:v>
                </c:pt>
                <c:pt idx="4">
                  <c:v>Finding way around campus</c:v>
                </c:pt>
              </c:strCache>
            </c:strRef>
          </c:cat>
          <c:val>
            <c:numRef>
              <c:f>Sheet1!$B$2:$B$6</c:f>
              <c:numCache>
                <c:formatCode>0%</c:formatCode>
                <c:ptCount val="5"/>
                <c:pt idx="0">
                  <c:v>0.8922112039771507</c:v>
                </c:pt>
                <c:pt idx="1">
                  <c:v>0.92669604238390257</c:v>
                </c:pt>
                <c:pt idx="2">
                  <c:v>0.88584470657211423</c:v>
                </c:pt>
                <c:pt idx="3">
                  <c:v>0.91348145541722636</c:v>
                </c:pt>
                <c:pt idx="4">
                  <c:v>0.93432202901868877</c:v>
                </c:pt>
              </c:numCache>
            </c:numRef>
          </c:val>
          <c:extLst>
            <c:ext xmlns:c16="http://schemas.microsoft.com/office/drawing/2014/chart" uri="{C3380CC4-5D6E-409C-BE32-E72D297353CC}">
              <c16:uniqueId val="{00000000-EF03-469D-B6B6-C5EE145EE665}"/>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Meeting academic demands</c:v>
                </c:pt>
                <c:pt idx="1">
                  <c:v>Understanding the course material</c:v>
                </c:pt>
                <c:pt idx="2">
                  <c:v>Performing well in written assignments</c:v>
                </c:pt>
                <c:pt idx="3">
                  <c:v>Finding information about academic integrity</c:v>
                </c:pt>
                <c:pt idx="4">
                  <c:v>Finding way around campus</c:v>
                </c:pt>
              </c:strCache>
            </c:strRef>
          </c:cat>
          <c:val>
            <c:numRef>
              <c:f>Sheet1!$C$2:$C$6</c:f>
              <c:numCache>
                <c:formatCode>0%</c:formatCode>
                <c:ptCount val="5"/>
                <c:pt idx="0">
                  <c:v>0.89142857142856857</c:v>
                </c:pt>
                <c:pt idx="1">
                  <c:v>0.89772727272726982</c:v>
                </c:pt>
                <c:pt idx="2">
                  <c:v>0.91379310344827291</c:v>
                </c:pt>
                <c:pt idx="3">
                  <c:v>0.90588235294117336</c:v>
                </c:pt>
                <c:pt idx="4">
                  <c:v>0.9080459770114917</c:v>
                </c:pt>
              </c:numCache>
            </c:numRef>
          </c:val>
          <c:extLst>
            <c:ext xmlns:c16="http://schemas.microsoft.com/office/drawing/2014/chart" uri="{C3380CC4-5D6E-409C-BE32-E72D297353CC}">
              <c16:uniqueId val="{00000001-EF03-469D-B6B6-C5EE145EE665}"/>
            </c:ext>
          </c:extLst>
        </c:ser>
        <c:dLbls>
          <c:showLegendKey val="0"/>
          <c:showVal val="0"/>
          <c:showCatName val="0"/>
          <c:showSerName val="0"/>
          <c:showPercent val="0"/>
          <c:showBubbleSize val="0"/>
        </c:dLbls>
        <c:gapWidth val="20"/>
        <c:axId val="743158592"/>
        <c:axId val="743155848"/>
      </c:barChart>
      <c:catAx>
        <c:axId val="743158592"/>
        <c:scaling>
          <c:orientation val="minMax"/>
        </c:scaling>
        <c:delete val="0"/>
        <c:axPos val="l"/>
        <c:numFmt formatCode="General" sourceLinked="1"/>
        <c:majorTickMark val="out"/>
        <c:minorTickMark val="none"/>
        <c:tickLblPos val="nextTo"/>
        <c:txPr>
          <a:bodyPr/>
          <a:lstStyle/>
          <a:p>
            <a:pPr>
              <a:defRPr sz="1800"/>
            </a:pPr>
            <a:endParaRPr lang="en-US"/>
          </a:p>
        </c:txPr>
        <c:crossAx val="743155848"/>
        <c:crosses val="autoZero"/>
        <c:auto val="1"/>
        <c:lblAlgn val="ctr"/>
        <c:lblOffset val="100"/>
        <c:noMultiLvlLbl val="0"/>
      </c:catAx>
      <c:valAx>
        <c:axId val="743155848"/>
        <c:scaling>
          <c:orientation val="minMax"/>
          <c:max val="1.05"/>
          <c:min val="0"/>
        </c:scaling>
        <c:delete val="1"/>
        <c:axPos val="b"/>
        <c:numFmt formatCode="0%" sourceLinked="1"/>
        <c:majorTickMark val="out"/>
        <c:minorTickMark val="none"/>
        <c:tickLblPos val="nextTo"/>
        <c:crossAx val="74315859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12664473684215"/>
          <c:y val="3.865688056653864E-2"/>
          <c:w val="0.68851644736842099"/>
          <c:h val="0.83585344025462271"/>
        </c:manualLayout>
      </c:layout>
      <c:barChart>
        <c:barDir val="bar"/>
        <c:grouping val="clustered"/>
        <c:varyColors val="0"/>
        <c:ser>
          <c:idx val="1"/>
          <c:order val="0"/>
          <c:tx>
            <c:strRef>
              <c:f>Sheet1!$B$1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Becoming involved in campus activities</c:v>
                </c:pt>
                <c:pt idx="1">
                  <c:v>Finding suitable housing</c:v>
                </c:pt>
                <c:pt idx="2">
                  <c:v>Dealing with new living arrangements</c:v>
                </c:pt>
                <c:pt idx="3">
                  <c:v>Making friends</c:v>
                </c:pt>
                <c:pt idx="4">
                  <c:v>Finding career information</c:v>
                </c:pt>
              </c:strCache>
            </c:strRef>
          </c:cat>
          <c:val>
            <c:numRef>
              <c:f>Sheet1!$B$2:$B$6</c:f>
              <c:numCache>
                <c:formatCode>0%</c:formatCode>
                <c:ptCount val="5"/>
                <c:pt idx="0">
                  <c:v>0.50464723207866125</c:v>
                </c:pt>
                <c:pt idx="1">
                  <c:v>0.67142643705974847</c:v>
                </c:pt>
                <c:pt idx="2">
                  <c:v>0.74516132781986921</c:v>
                </c:pt>
                <c:pt idx="3">
                  <c:v>0.68422781705823188</c:v>
                </c:pt>
                <c:pt idx="4">
                  <c:v>0.6830744841943972</c:v>
                </c:pt>
              </c:numCache>
            </c:numRef>
          </c:val>
          <c:extLst>
            <c:ext xmlns:c16="http://schemas.microsoft.com/office/drawing/2014/chart" uri="{C3380CC4-5D6E-409C-BE32-E72D297353CC}">
              <c16:uniqueId val="{00000000-AD6A-434E-9F84-AC14581E6E4C}"/>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Becoming involved in campus activities</c:v>
                </c:pt>
                <c:pt idx="1">
                  <c:v>Finding suitable housing</c:v>
                </c:pt>
                <c:pt idx="2">
                  <c:v>Dealing with new living arrangements</c:v>
                </c:pt>
                <c:pt idx="3">
                  <c:v>Making friends</c:v>
                </c:pt>
                <c:pt idx="4">
                  <c:v>Finding career information</c:v>
                </c:pt>
              </c:strCache>
            </c:strRef>
          </c:cat>
          <c:val>
            <c:numRef>
              <c:f>Sheet1!$C$2:$C$6</c:f>
              <c:numCache>
                <c:formatCode>0%</c:formatCode>
                <c:ptCount val="5"/>
                <c:pt idx="0">
                  <c:v>0.34838709677419288</c:v>
                </c:pt>
                <c:pt idx="1">
                  <c:v>0.46052631578947395</c:v>
                </c:pt>
                <c:pt idx="2">
                  <c:v>0.50000000000000022</c:v>
                </c:pt>
                <c:pt idx="3">
                  <c:v>0.55688622754490857</c:v>
                </c:pt>
                <c:pt idx="4">
                  <c:v>0.61764705882352744</c:v>
                </c:pt>
              </c:numCache>
            </c:numRef>
          </c:val>
          <c:extLst>
            <c:ext xmlns:c16="http://schemas.microsoft.com/office/drawing/2014/chart" uri="{C3380CC4-5D6E-409C-BE32-E72D297353CC}">
              <c16:uniqueId val="{00000001-AD6A-434E-9F84-AC14581E6E4C}"/>
            </c:ext>
          </c:extLst>
        </c:ser>
        <c:dLbls>
          <c:showLegendKey val="0"/>
          <c:showVal val="0"/>
          <c:showCatName val="0"/>
          <c:showSerName val="0"/>
          <c:showPercent val="0"/>
          <c:showBubbleSize val="0"/>
        </c:dLbls>
        <c:gapWidth val="20"/>
        <c:axId val="743154672"/>
        <c:axId val="743151144"/>
      </c:barChart>
      <c:catAx>
        <c:axId val="743154672"/>
        <c:scaling>
          <c:orientation val="minMax"/>
        </c:scaling>
        <c:delete val="0"/>
        <c:axPos val="l"/>
        <c:numFmt formatCode="General" sourceLinked="1"/>
        <c:majorTickMark val="out"/>
        <c:minorTickMark val="none"/>
        <c:tickLblPos val="nextTo"/>
        <c:txPr>
          <a:bodyPr/>
          <a:lstStyle/>
          <a:p>
            <a:pPr>
              <a:defRPr sz="1800"/>
            </a:pPr>
            <a:endParaRPr lang="en-US"/>
          </a:p>
        </c:txPr>
        <c:crossAx val="743151144"/>
        <c:crosses val="autoZero"/>
        <c:auto val="1"/>
        <c:lblAlgn val="ctr"/>
        <c:lblOffset val="100"/>
        <c:noMultiLvlLbl val="0"/>
      </c:catAx>
      <c:valAx>
        <c:axId val="743151144"/>
        <c:scaling>
          <c:orientation val="minMax"/>
          <c:max val="1"/>
          <c:min val="0"/>
        </c:scaling>
        <c:delete val="1"/>
        <c:axPos val="b"/>
        <c:numFmt formatCode="0%" sourceLinked="1"/>
        <c:majorTickMark val="out"/>
        <c:minorTickMark val="none"/>
        <c:tickLblPos val="nextTo"/>
        <c:crossAx val="74315467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42452485380118"/>
          <c:y val="6.636500754147813E-2"/>
          <c:w val="0.67886933479532174"/>
          <c:h val="0.77301029678982436"/>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None</c:v>
                </c:pt>
                <c:pt idx="1">
                  <c:v>Very little</c:v>
                </c:pt>
                <c:pt idx="2">
                  <c:v>Some</c:v>
                </c:pt>
                <c:pt idx="3">
                  <c:v>Very much</c:v>
                </c:pt>
              </c:strCache>
            </c:strRef>
          </c:cat>
          <c:val>
            <c:numRef>
              <c:f>Sheet1!$C$2:$C$5</c:f>
              <c:numCache>
                <c:formatCode>0%</c:formatCode>
                <c:ptCount val="4"/>
                <c:pt idx="0">
                  <c:v>6.2115804476008403E-2</c:v>
                </c:pt>
                <c:pt idx="1">
                  <c:v>0.13510789812166352</c:v>
                </c:pt>
                <c:pt idx="2">
                  <c:v>0.44614417793809658</c:v>
                </c:pt>
                <c:pt idx="3">
                  <c:v>0.35663211946420359</c:v>
                </c:pt>
              </c:numCache>
            </c:numRef>
          </c:val>
          <c:extLst>
            <c:ext xmlns:c16="http://schemas.microsoft.com/office/drawing/2014/chart" uri="{C3380CC4-5D6E-409C-BE32-E72D297353CC}">
              <c16:uniqueId val="{00000000-A4FF-4CB6-847A-D9FBB7550624}"/>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None</c:v>
                </c:pt>
                <c:pt idx="1">
                  <c:v>Very little</c:v>
                </c:pt>
                <c:pt idx="2">
                  <c:v>Some</c:v>
                </c:pt>
                <c:pt idx="3">
                  <c:v>Very much</c:v>
                </c:pt>
              </c:strCache>
            </c:strRef>
          </c:cat>
          <c:val>
            <c:numRef>
              <c:f>Sheet1!$B$2:$B$5</c:f>
              <c:numCache>
                <c:formatCode>0%</c:formatCode>
                <c:ptCount val="4"/>
                <c:pt idx="0">
                  <c:v>6.6265060240963666E-2</c:v>
                </c:pt>
                <c:pt idx="1">
                  <c:v>0.18072289156626464</c:v>
                </c:pt>
                <c:pt idx="2">
                  <c:v>0.51807228915662484</c:v>
                </c:pt>
                <c:pt idx="3">
                  <c:v>0.23493975903614411</c:v>
                </c:pt>
              </c:numCache>
            </c:numRef>
          </c:val>
          <c:extLst>
            <c:ext xmlns:c16="http://schemas.microsoft.com/office/drawing/2014/chart" uri="{C3380CC4-5D6E-409C-BE32-E72D297353CC}">
              <c16:uniqueId val="{00000001-A4FF-4CB6-847A-D9FBB7550624}"/>
            </c:ext>
          </c:extLst>
        </c:ser>
        <c:dLbls>
          <c:showLegendKey val="0"/>
          <c:showVal val="0"/>
          <c:showCatName val="0"/>
          <c:showSerName val="0"/>
          <c:showPercent val="0"/>
          <c:showBubbleSize val="0"/>
        </c:dLbls>
        <c:gapWidth val="20"/>
        <c:axId val="743153888"/>
        <c:axId val="743159768"/>
      </c:barChart>
      <c:catAx>
        <c:axId val="743153888"/>
        <c:scaling>
          <c:orientation val="minMax"/>
        </c:scaling>
        <c:delete val="0"/>
        <c:axPos val="l"/>
        <c:numFmt formatCode="General" sourceLinked="1"/>
        <c:majorTickMark val="out"/>
        <c:minorTickMark val="none"/>
        <c:tickLblPos val="nextTo"/>
        <c:txPr>
          <a:bodyPr/>
          <a:lstStyle/>
          <a:p>
            <a:pPr>
              <a:defRPr sz="1800"/>
            </a:pPr>
            <a:endParaRPr lang="en-US"/>
          </a:p>
        </c:txPr>
        <c:crossAx val="743159768"/>
        <c:crosses val="autoZero"/>
        <c:auto val="1"/>
        <c:lblAlgn val="ctr"/>
        <c:lblOffset val="100"/>
        <c:noMultiLvlLbl val="0"/>
      </c:catAx>
      <c:valAx>
        <c:axId val="743159768"/>
        <c:scaling>
          <c:orientation val="minMax"/>
          <c:max val="1"/>
          <c:min val="0"/>
        </c:scaling>
        <c:delete val="1"/>
        <c:axPos val="b"/>
        <c:numFmt formatCode="0%" sourceLinked="1"/>
        <c:majorTickMark val="out"/>
        <c:minorTickMark val="none"/>
        <c:tickLblPos val="nextTo"/>
        <c:crossAx val="743153888"/>
        <c:crosses val="autoZero"/>
        <c:crossBetween val="between"/>
        <c:majorUnit val="0.2"/>
      </c:valAx>
      <c:spPr>
        <a:noFill/>
      </c:spPr>
    </c:plotArea>
    <c:legend>
      <c:legendPos val="b"/>
      <c:layout>
        <c:manualLayout>
          <c:xMode val="edge"/>
          <c:yMode val="edge"/>
          <c:x val="0.36029157529239764"/>
          <c:y val="0.8814797794117647"/>
          <c:w val="0.27825639619883041"/>
          <c:h val="0.10295649509803921"/>
        </c:manualLayout>
      </c:layout>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42452485380118"/>
          <c:y val="6.636500754147813E-2"/>
          <c:w val="0.67886933479532174"/>
          <c:h val="0.77301029678982436"/>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Plan to go to college/CEGEP next year</c:v>
                </c:pt>
                <c:pt idx="1">
                  <c:v>Plan to transfer to another university next year</c:v>
                </c:pt>
                <c:pt idx="2">
                  <c:v>Plan to complete degree at this university</c:v>
                </c:pt>
                <c:pt idx="3">
                  <c:v>Plan to come back to this university next year</c:v>
                </c:pt>
              </c:strCache>
            </c:strRef>
          </c:cat>
          <c:val>
            <c:numRef>
              <c:f>Sheet1!$C$2:$C$5</c:f>
              <c:numCache>
                <c:formatCode>0%</c:formatCode>
                <c:ptCount val="4"/>
                <c:pt idx="0">
                  <c:v>9.1958089567341583E-2</c:v>
                </c:pt>
                <c:pt idx="1">
                  <c:v>0.10369769253964514</c:v>
                </c:pt>
                <c:pt idx="2">
                  <c:v>0.84092793992999604</c:v>
                </c:pt>
                <c:pt idx="3">
                  <c:v>0.88736911089958803</c:v>
                </c:pt>
              </c:numCache>
            </c:numRef>
          </c:val>
          <c:extLst>
            <c:ext xmlns:c16="http://schemas.microsoft.com/office/drawing/2014/chart" uri="{C3380CC4-5D6E-409C-BE32-E72D297353CC}">
              <c16:uniqueId val="{00000000-E30F-46CB-BD61-E8E6C66C2026}"/>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Plan to go to college/CEGEP next year</c:v>
                </c:pt>
                <c:pt idx="1">
                  <c:v>Plan to transfer to another university next year</c:v>
                </c:pt>
                <c:pt idx="2">
                  <c:v>Plan to complete degree at this university</c:v>
                </c:pt>
                <c:pt idx="3">
                  <c:v>Plan to come back to this university next year</c:v>
                </c:pt>
              </c:strCache>
            </c:strRef>
          </c:cat>
          <c:val>
            <c:numRef>
              <c:f>Sheet1!$B$2:$B$5</c:f>
              <c:numCache>
                <c:formatCode>0%</c:formatCode>
                <c:ptCount val="4"/>
                <c:pt idx="0">
                  <c:v>0.11235955056179742</c:v>
                </c:pt>
                <c:pt idx="1">
                  <c:v>0.17977528089887582</c:v>
                </c:pt>
                <c:pt idx="2">
                  <c:v>0.67977528089887418</c:v>
                </c:pt>
                <c:pt idx="3">
                  <c:v>0.84831460674156989</c:v>
                </c:pt>
              </c:numCache>
            </c:numRef>
          </c:val>
          <c:extLst>
            <c:ext xmlns:c16="http://schemas.microsoft.com/office/drawing/2014/chart" uri="{C3380CC4-5D6E-409C-BE32-E72D297353CC}">
              <c16:uniqueId val="{00000001-E30F-46CB-BD61-E8E6C66C2026}"/>
            </c:ext>
          </c:extLst>
        </c:ser>
        <c:dLbls>
          <c:showLegendKey val="0"/>
          <c:showVal val="0"/>
          <c:showCatName val="0"/>
          <c:showSerName val="0"/>
          <c:showPercent val="0"/>
          <c:showBubbleSize val="0"/>
        </c:dLbls>
        <c:gapWidth val="20"/>
        <c:axId val="743153104"/>
        <c:axId val="743154280"/>
      </c:barChart>
      <c:catAx>
        <c:axId val="743153104"/>
        <c:scaling>
          <c:orientation val="minMax"/>
        </c:scaling>
        <c:delete val="0"/>
        <c:axPos val="l"/>
        <c:numFmt formatCode="General" sourceLinked="1"/>
        <c:majorTickMark val="out"/>
        <c:minorTickMark val="none"/>
        <c:tickLblPos val="nextTo"/>
        <c:txPr>
          <a:bodyPr/>
          <a:lstStyle/>
          <a:p>
            <a:pPr>
              <a:defRPr sz="1800"/>
            </a:pPr>
            <a:endParaRPr lang="en-US"/>
          </a:p>
        </c:txPr>
        <c:crossAx val="743154280"/>
        <c:crosses val="autoZero"/>
        <c:auto val="1"/>
        <c:lblAlgn val="ctr"/>
        <c:lblOffset val="100"/>
        <c:noMultiLvlLbl val="0"/>
      </c:catAx>
      <c:valAx>
        <c:axId val="743154280"/>
        <c:scaling>
          <c:orientation val="minMax"/>
          <c:max val="1"/>
          <c:min val="0"/>
        </c:scaling>
        <c:delete val="1"/>
        <c:axPos val="b"/>
        <c:numFmt formatCode="0%" sourceLinked="1"/>
        <c:majorTickMark val="out"/>
        <c:minorTickMark val="none"/>
        <c:tickLblPos val="nextTo"/>
        <c:crossAx val="74315310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3004385964912"/>
          <c:y val="6.636500754147813E-2"/>
          <c:w val="0.68769956140350874"/>
          <c:h val="0.80690128680755868"/>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Were reasonably accessible outside of class</c:v>
                </c:pt>
                <c:pt idx="1">
                  <c:v>Encouraged participation in class discussions</c:v>
                </c:pt>
                <c:pt idx="2">
                  <c:v>Seemed knowledgeable in their field</c:v>
                </c:pt>
                <c:pt idx="3">
                  <c:v>Treated students the same regardless of race</c:v>
                </c:pt>
                <c:pt idx="4">
                  <c:v>Treated students the same regardless of gender</c:v>
                </c:pt>
              </c:strCache>
            </c:strRef>
          </c:cat>
          <c:val>
            <c:numRef>
              <c:f>Sheet1!$C$2:$C$6</c:f>
              <c:numCache>
                <c:formatCode>0%</c:formatCode>
                <c:ptCount val="5"/>
                <c:pt idx="0">
                  <c:v>0.8651347852231559</c:v>
                </c:pt>
                <c:pt idx="1">
                  <c:v>0.83211460984853713</c:v>
                </c:pt>
                <c:pt idx="2">
                  <c:v>0.95040724130699239</c:v>
                </c:pt>
                <c:pt idx="3">
                  <c:v>0.96910909662334443</c:v>
                </c:pt>
                <c:pt idx="4">
                  <c:v>0.96758291413653508</c:v>
                </c:pt>
              </c:numCache>
            </c:numRef>
          </c:val>
          <c:extLst>
            <c:ext xmlns:c16="http://schemas.microsoft.com/office/drawing/2014/chart" uri="{C3380CC4-5D6E-409C-BE32-E72D297353CC}">
              <c16:uniqueId val="{00000000-C8C7-4998-8E65-5FE450E57FCE}"/>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Were reasonably accessible outside of class</c:v>
                </c:pt>
                <c:pt idx="1">
                  <c:v>Encouraged participation in class discussions</c:v>
                </c:pt>
                <c:pt idx="2">
                  <c:v>Seemed knowledgeable in their field</c:v>
                </c:pt>
                <c:pt idx="3">
                  <c:v>Treated students the same regardless of race</c:v>
                </c:pt>
                <c:pt idx="4">
                  <c:v>Treated students the same regardless of gender</c:v>
                </c:pt>
              </c:strCache>
            </c:strRef>
          </c:cat>
          <c:val>
            <c:numRef>
              <c:f>Sheet1!$B$2:$B$6</c:f>
              <c:numCache>
                <c:formatCode>0%</c:formatCode>
                <c:ptCount val="5"/>
                <c:pt idx="0">
                  <c:v>0.85393258426966157</c:v>
                </c:pt>
                <c:pt idx="1">
                  <c:v>0.91011235955056025</c:v>
                </c:pt>
                <c:pt idx="2">
                  <c:v>0.94943820224718878</c:v>
                </c:pt>
                <c:pt idx="3">
                  <c:v>0.98265895953756921</c:v>
                </c:pt>
                <c:pt idx="4">
                  <c:v>0.98843930635837807</c:v>
                </c:pt>
              </c:numCache>
            </c:numRef>
          </c:val>
          <c:extLst>
            <c:ext xmlns:c16="http://schemas.microsoft.com/office/drawing/2014/chart" uri="{C3380CC4-5D6E-409C-BE32-E72D297353CC}">
              <c16:uniqueId val="{00000001-C8C7-4998-8E65-5FE450E57FCE}"/>
            </c:ext>
          </c:extLst>
        </c:ser>
        <c:dLbls>
          <c:showLegendKey val="0"/>
          <c:showVal val="0"/>
          <c:showCatName val="0"/>
          <c:showSerName val="0"/>
          <c:showPercent val="0"/>
          <c:showBubbleSize val="0"/>
        </c:dLbls>
        <c:gapWidth val="20"/>
        <c:axId val="743159376"/>
        <c:axId val="743155456"/>
      </c:barChart>
      <c:catAx>
        <c:axId val="743159376"/>
        <c:scaling>
          <c:orientation val="minMax"/>
        </c:scaling>
        <c:delete val="0"/>
        <c:axPos val="l"/>
        <c:numFmt formatCode="General" sourceLinked="1"/>
        <c:majorTickMark val="out"/>
        <c:minorTickMark val="none"/>
        <c:tickLblPos val="nextTo"/>
        <c:txPr>
          <a:bodyPr/>
          <a:lstStyle/>
          <a:p>
            <a:pPr>
              <a:defRPr sz="1800"/>
            </a:pPr>
            <a:endParaRPr lang="en-US"/>
          </a:p>
        </c:txPr>
        <c:crossAx val="743155456"/>
        <c:crosses val="autoZero"/>
        <c:auto val="1"/>
        <c:lblAlgn val="ctr"/>
        <c:lblOffset val="100"/>
        <c:noMultiLvlLbl val="0"/>
      </c:catAx>
      <c:valAx>
        <c:axId val="743155456"/>
        <c:scaling>
          <c:orientation val="minMax"/>
          <c:max val="1.1000000000000001"/>
          <c:min val="0"/>
        </c:scaling>
        <c:delete val="1"/>
        <c:axPos val="b"/>
        <c:numFmt formatCode="0%" sourceLinked="1"/>
        <c:majorTickMark val="out"/>
        <c:minorTickMark val="none"/>
        <c:tickLblPos val="nextTo"/>
        <c:crossAx val="743159376"/>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58497807017538"/>
          <c:y val="6.636500754147813E-2"/>
          <c:w val="0.68741502192982451"/>
          <c:h val="0.77301029678982436"/>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Took a personal interest in my academic progress</c:v>
                </c:pt>
                <c:pt idx="1">
                  <c:v>Provided prompt feedback</c:v>
                </c:pt>
                <c:pt idx="2">
                  <c:v>Provided useful feedback</c:v>
                </c:pt>
                <c:pt idx="3">
                  <c:v>Looked out for students' interests</c:v>
                </c:pt>
                <c:pt idx="4">
                  <c:v>Were well organized in teaching</c:v>
                </c:pt>
              </c:strCache>
            </c:strRef>
          </c:cat>
          <c:val>
            <c:numRef>
              <c:f>Sheet1!$C$2:$C$6</c:f>
              <c:numCache>
                <c:formatCode>0%</c:formatCode>
                <c:ptCount val="5"/>
                <c:pt idx="0">
                  <c:v>0.52181922708321493</c:v>
                </c:pt>
                <c:pt idx="1">
                  <c:v>0.690207284579191</c:v>
                </c:pt>
                <c:pt idx="2">
                  <c:v>0.71801056707046074</c:v>
                </c:pt>
                <c:pt idx="3">
                  <c:v>0.81400919589227438</c:v>
                </c:pt>
                <c:pt idx="4">
                  <c:v>0.81937169974937918</c:v>
                </c:pt>
              </c:numCache>
            </c:numRef>
          </c:val>
          <c:extLst>
            <c:ext xmlns:c16="http://schemas.microsoft.com/office/drawing/2014/chart" uri="{C3380CC4-5D6E-409C-BE32-E72D297353CC}">
              <c16:uniqueId val="{00000000-792E-44A0-9EB0-02904E9F65D2}"/>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Took a personal interest in my academic progress</c:v>
                </c:pt>
                <c:pt idx="1">
                  <c:v>Provided prompt feedback</c:v>
                </c:pt>
                <c:pt idx="2">
                  <c:v>Provided useful feedback</c:v>
                </c:pt>
                <c:pt idx="3">
                  <c:v>Looked out for students' interests</c:v>
                </c:pt>
                <c:pt idx="4">
                  <c:v>Were well organized in teaching</c:v>
                </c:pt>
              </c:strCache>
            </c:strRef>
          </c:cat>
          <c:val>
            <c:numRef>
              <c:f>Sheet1!$B$2:$B$6</c:f>
              <c:numCache>
                <c:formatCode>0%</c:formatCode>
                <c:ptCount val="5"/>
                <c:pt idx="0">
                  <c:v>0.58988764044943642</c:v>
                </c:pt>
                <c:pt idx="1">
                  <c:v>0.75280898876404345</c:v>
                </c:pt>
                <c:pt idx="2">
                  <c:v>0.75842696629213346</c:v>
                </c:pt>
                <c:pt idx="3">
                  <c:v>0.76470588235293935</c:v>
                </c:pt>
                <c:pt idx="4">
                  <c:v>0.81460674157303259</c:v>
                </c:pt>
              </c:numCache>
            </c:numRef>
          </c:val>
          <c:extLst>
            <c:ext xmlns:c16="http://schemas.microsoft.com/office/drawing/2014/chart" uri="{C3380CC4-5D6E-409C-BE32-E72D297353CC}">
              <c16:uniqueId val="{00000001-792E-44A0-9EB0-02904E9F65D2}"/>
            </c:ext>
          </c:extLst>
        </c:ser>
        <c:dLbls>
          <c:showLegendKey val="0"/>
          <c:showVal val="0"/>
          <c:showCatName val="0"/>
          <c:showSerName val="0"/>
          <c:showPercent val="0"/>
          <c:showBubbleSize val="0"/>
        </c:dLbls>
        <c:gapWidth val="20"/>
        <c:axId val="743160552"/>
        <c:axId val="743156240"/>
      </c:barChart>
      <c:catAx>
        <c:axId val="743160552"/>
        <c:scaling>
          <c:orientation val="minMax"/>
        </c:scaling>
        <c:delete val="0"/>
        <c:axPos val="l"/>
        <c:numFmt formatCode="General" sourceLinked="1"/>
        <c:majorTickMark val="out"/>
        <c:minorTickMark val="none"/>
        <c:tickLblPos val="nextTo"/>
        <c:txPr>
          <a:bodyPr/>
          <a:lstStyle/>
          <a:p>
            <a:pPr>
              <a:defRPr sz="1800"/>
            </a:pPr>
            <a:endParaRPr lang="en-US"/>
          </a:p>
        </c:txPr>
        <c:crossAx val="743156240"/>
        <c:crosses val="autoZero"/>
        <c:auto val="1"/>
        <c:lblAlgn val="ctr"/>
        <c:lblOffset val="100"/>
        <c:noMultiLvlLbl val="0"/>
      </c:catAx>
      <c:valAx>
        <c:axId val="743156240"/>
        <c:scaling>
          <c:orientation val="minMax"/>
          <c:max val="1"/>
          <c:min val="0"/>
        </c:scaling>
        <c:delete val="1"/>
        <c:axPos val="b"/>
        <c:numFmt formatCode="0%" sourceLinked="1"/>
        <c:majorTickMark val="out"/>
        <c:minorTickMark val="none"/>
        <c:tickLblPos val="nextTo"/>
        <c:crossAx val="74316055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17881944444448"/>
          <c:y val="6.636500754147813E-2"/>
          <c:w val="0.68782118055555552"/>
          <c:h val="0.78995581406032012"/>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Are reasonably accessible outside of class</c:v>
                </c:pt>
                <c:pt idx="1">
                  <c:v>Provide useful feedback on my academic work</c:v>
                </c:pt>
                <c:pt idx="2">
                  <c:v>Seem knowledgeable in their fields</c:v>
                </c:pt>
                <c:pt idx="3">
                  <c:v>Are well organized in their teaching</c:v>
                </c:pt>
                <c:pt idx="4">
                  <c:v>Communicate well in their teaching</c:v>
                </c:pt>
              </c:strCache>
            </c:strRef>
          </c:cat>
          <c:val>
            <c:numRef>
              <c:f>Sheet1!$C$2:$C$6</c:f>
              <c:numCache>
                <c:formatCode>0%</c:formatCode>
                <c:ptCount val="5"/>
                <c:pt idx="0">
                  <c:v>0.24780352363082589</c:v>
                </c:pt>
                <c:pt idx="1">
                  <c:v>0.28946275201693805</c:v>
                </c:pt>
                <c:pt idx="2">
                  <c:v>0.40181808005277958</c:v>
                </c:pt>
                <c:pt idx="3">
                  <c:v>0.44748757752915014</c:v>
                </c:pt>
                <c:pt idx="4">
                  <c:v>0.4559032079873005</c:v>
                </c:pt>
              </c:numCache>
            </c:numRef>
          </c:val>
          <c:extLst>
            <c:ext xmlns:c16="http://schemas.microsoft.com/office/drawing/2014/chart" uri="{C3380CC4-5D6E-409C-BE32-E72D297353CC}">
              <c16:uniqueId val="{00000000-BC9D-4716-83C7-87033A7E4A8D}"/>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Are reasonably accessible outside of class</c:v>
                </c:pt>
                <c:pt idx="1">
                  <c:v>Provide useful feedback on my academic work</c:v>
                </c:pt>
                <c:pt idx="2">
                  <c:v>Seem knowledgeable in their fields</c:v>
                </c:pt>
                <c:pt idx="3">
                  <c:v>Are well organized in their teaching</c:v>
                </c:pt>
                <c:pt idx="4">
                  <c:v>Communicate well in their teaching</c:v>
                </c:pt>
              </c:strCache>
            </c:strRef>
          </c:cat>
          <c:val>
            <c:numRef>
              <c:f>Sheet1!$B$2:$B$6</c:f>
              <c:numCache>
                <c:formatCode>0%</c:formatCode>
                <c:ptCount val="5"/>
                <c:pt idx="0">
                  <c:v>0.29213483146067332</c:v>
                </c:pt>
                <c:pt idx="1">
                  <c:v>0.3202247191011226</c:v>
                </c:pt>
                <c:pt idx="2">
                  <c:v>0.33707865168539219</c:v>
                </c:pt>
                <c:pt idx="3">
                  <c:v>0.44382022471909943</c:v>
                </c:pt>
                <c:pt idx="4">
                  <c:v>0.49438202247190838</c:v>
                </c:pt>
              </c:numCache>
            </c:numRef>
          </c:val>
          <c:extLst>
            <c:ext xmlns:c16="http://schemas.microsoft.com/office/drawing/2014/chart" uri="{C3380CC4-5D6E-409C-BE32-E72D297353CC}">
              <c16:uniqueId val="{00000001-BC9D-4716-83C7-87033A7E4A8D}"/>
            </c:ext>
          </c:extLst>
        </c:ser>
        <c:dLbls>
          <c:showLegendKey val="0"/>
          <c:showVal val="0"/>
          <c:showCatName val="0"/>
          <c:showSerName val="0"/>
          <c:showPercent val="0"/>
          <c:showBubbleSize val="0"/>
        </c:dLbls>
        <c:gapWidth val="20"/>
        <c:axId val="743152320"/>
        <c:axId val="743158200"/>
      </c:barChart>
      <c:catAx>
        <c:axId val="743152320"/>
        <c:scaling>
          <c:orientation val="minMax"/>
        </c:scaling>
        <c:delete val="0"/>
        <c:axPos val="l"/>
        <c:numFmt formatCode="General" sourceLinked="1"/>
        <c:majorTickMark val="out"/>
        <c:minorTickMark val="none"/>
        <c:tickLblPos val="nextTo"/>
        <c:txPr>
          <a:bodyPr/>
          <a:lstStyle/>
          <a:p>
            <a:pPr>
              <a:defRPr sz="1800"/>
            </a:pPr>
            <a:endParaRPr lang="en-US"/>
          </a:p>
        </c:txPr>
        <c:crossAx val="743158200"/>
        <c:crosses val="autoZero"/>
        <c:auto val="1"/>
        <c:lblAlgn val="ctr"/>
        <c:lblOffset val="100"/>
        <c:noMultiLvlLbl val="0"/>
      </c:catAx>
      <c:valAx>
        <c:axId val="743158200"/>
        <c:scaling>
          <c:orientation val="minMax"/>
          <c:max val="1"/>
          <c:min val="0"/>
        </c:scaling>
        <c:delete val="1"/>
        <c:axPos val="b"/>
        <c:numFmt formatCode="0%" sourceLinked="1"/>
        <c:majorTickMark val="out"/>
        <c:minorTickMark val="none"/>
        <c:tickLblPos val="nextTo"/>
        <c:crossAx val="743152320"/>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8504203216374"/>
          <c:y val="4.7347433530071481E-2"/>
          <c:w val="0.68248720760233916"/>
          <c:h val="0.79202765264484565"/>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Strongly disagree</c:v>
                </c:pt>
                <c:pt idx="1">
                  <c:v>Disagree</c:v>
                </c:pt>
                <c:pt idx="2">
                  <c:v>Agree</c:v>
                </c:pt>
                <c:pt idx="3">
                  <c:v>Strongly agree</c:v>
                </c:pt>
              </c:strCache>
            </c:strRef>
          </c:cat>
          <c:val>
            <c:numRef>
              <c:f>Sheet1!$C$2:$C$5</c:f>
              <c:numCache>
                <c:formatCode>0%</c:formatCode>
                <c:ptCount val="4"/>
                <c:pt idx="0">
                  <c:v>2.8059249390750478E-2</c:v>
                </c:pt>
                <c:pt idx="1">
                  <c:v>0.11139811454589686</c:v>
                </c:pt>
                <c:pt idx="2">
                  <c:v>0.7114889778964989</c:v>
                </c:pt>
                <c:pt idx="3">
                  <c:v>0.14905365816688024</c:v>
                </c:pt>
              </c:numCache>
            </c:numRef>
          </c:val>
          <c:extLst>
            <c:ext xmlns:c16="http://schemas.microsoft.com/office/drawing/2014/chart" uri="{C3380CC4-5D6E-409C-BE32-E72D297353CC}">
              <c16:uniqueId val="{00000000-94A1-4AAF-98B8-5D5690E4DBA6}"/>
            </c:ext>
          </c:extLst>
        </c:ser>
        <c:ser>
          <c:idx val="0"/>
          <c:order val="1"/>
          <c:tx>
            <c:strRef>
              <c:f>Sheet1!$B$1</c:f>
              <c:strCache>
                <c:ptCount val="1"/>
                <c:pt idx="0">
                  <c:v>UFV</c:v>
                </c:pt>
              </c:strCache>
            </c:strRef>
          </c:tx>
          <c:spPr>
            <a:solidFill>
              <a:srgbClr val="F3CF45"/>
            </a:solidFill>
          </c:spPr>
          <c:invertIfNegative val="0"/>
          <c:dLbls>
            <c:dLbl>
              <c:idx val="0"/>
              <c:tx>
                <c:rich>
                  <a:bodyPr/>
                  <a:lstStyle/>
                  <a:p>
                    <a:r>
                      <a:rPr lang="en-US"/>
                      <a:t>&lt;</a:t>
                    </a:r>
                    <a:fld id="{267BB85D-2E78-4DFE-8033-D981FEE7EC8C}"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F1D-4EF7-BEB6-B4139BAE41F4}"/>
                </c:ext>
              </c:extLst>
            </c:dLbl>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Strongly disagree</c:v>
                </c:pt>
                <c:pt idx="1">
                  <c:v>Disagree</c:v>
                </c:pt>
                <c:pt idx="2">
                  <c:v>Agree</c:v>
                </c:pt>
                <c:pt idx="3">
                  <c:v>Strongly agree</c:v>
                </c:pt>
              </c:strCache>
            </c:strRef>
          </c:cat>
          <c:val>
            <c:numRef>
              <c:f>Sheet1!$B$2:$B$5</c:f>
              <c:numCache>
                <c:formatCode>0%</c:formatCode>
                <c:ptCount val="4"/>
                <c:pt idx="0">
                  <c:v>5.6179775280898701E-3</c:v>
                </c:pt>
                <c:pt idx="1">
                  <c:v>9.5505617977527782E-2</c:v>
                </c:pt>
                <c:pt idx="2">
                  <c:v>0.77528089887640372</c:v>
                </c:pt>
                <c:pt idx="3">
                  <c:v>0.12359550561797712</c:v>
                </c:pt>
              </c:numCache>
            </c:numRef>
          </c:val>
          <c:extLst>
            <c:ext xmlns:c16="http://schemas.microsoft.com/office/drawing/2014/chart" uri="{C3380CC4-5D6E-409C-BE32-E72D297353CC}">
              <c16:uniqueId val="{00000001-94A1-4AAF-98B8-5D5690E4DBA6}"/>
            </c:ext>
          </c:extLst>
        </c:ser>
        <c:dLbls>
          <c:showLegendKey val="0"/>
          <c:showVal val="0"/>
          <c:showCatName val="0"/>
          <c:showSerName val="0"/>
          <c:showPercent val="0"/>
          <c:showBubbleSize val="0"/>
        </c:dLbls>
        <c:gapWidth val="20"/>
        <c:axId val="743149968"/>
        <c:axId val="743150752"/>
      </c:barChart>
      <c:catAx>
        <c:axId val="743149968"/>
        <c:scaling>
          <c:orientation val="minMax"/>
        </c:scaling>
        <c:delete val="0"/>
        <c:axPos val="l"/>
        <c:numFmt formatCode="General" sourceLinked="1"/>
        <c:majorTickMark val="out"/>
        <c:minorTickMark val="none"/>
        <c:tickLblPos val="nextTo"/>
        <c:txPr>
          <a:bodyPr/>
          <a:lstStyle/>
          <a:p>
            <a:pPr>
              <a:defRPr sz="1800"/>
            </a:pPr>
            <a:endParaRPr lang="en-US"/>
          </a:p>
        </c:txPr>
        <c:crossAx val="743150752"/>
        <c:crosses val="autoZero"/>
        <c:auto val="1"/>
        <c:lblAlgn val="ctr"/>
        <c:lblOffset val="100"/>
        <c:noMultiLvlLbl val="0"/>
      </c:catAx>
      <c:valAx>
        <c:axId val="743150752"/>
        <c:scaling>
          <c:orientation val="minMax"/>
          <c:max val="0.9"/>
          <c:min val="0"/>
        </c:scaling>
        <c:delete val="1"/>
        <c:axPos val="b"/>
        <c:numFmt formatCode="0%" sourceLinked="1"/>
        <c:majorTickMark val="out"/>
        <c:minorTickMark val="none"/>
        <c:tickLblPos val="nextTo"/>
        <c:crossAx val="743149968"/>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42452485380118"/>
          <c:y val="6.636500754147813E-2"/>
          <c:w val="0.67886933479532174"/>
          <c:h val="0.77301029678982436"/>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 am in the right program for me</c:v>
                </c:pt>
                <c:pt idx="1">
                  <c:v>I had adequate information about my program from the university before I enrolled</c:v>
                </c:pt>
                <c:pt idx="2">
                  <c:v>Most of my courses are interesting</c:v>
                </c:pt>
                <c:pt idx="3">
                  <c:v>My course load is manageable</c:v>
                </c:pt>
              </c:strCache>
            </c:strRef>
          </c:cat>
          <c:val>
            <c:numRef>
              <c:f>Sheet1!$C$2:$C$5</c:f>
              <c:numCache>
                <c:formatCode>0%</c:formatCode>
                <c:ptCount val="4"/>
                <c:pt idx="0">
                  <c:v>0.7823258422834759</c:v>
                </c:pt>
                <c:pt idx="1">
                  <c:v>0.77923015326207179</c:v>
                </c:pt>
                <c:pt idx="2">
                  <c:v>0.83133865856060241</c:v>
                </c:pt>
                <c:pt idx="3">
                  <c:v>0.81818860760827306</c:v>
                </c:pt>
              </c:numCache>
            </c:numRef>
          </c:val>
          <c:extLst>
            <c:ext xmlns:c16="http://schemas.microsoft.com/office/drawing/2014/chart" uri="{C3380CC4-5D6E-409C-BE32-E72D297353CC}">
              <c16:uniqueId val="{00000000-B497-40C9-9C74-C0F91B026892}"/>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 am in the right program for me</c:v>
                </c:pt>
                <c:pt idx="1">
                  <c:v>I had adequate information about my program from the university before I enrolled</c:v>
                </c:pt>
                <c:pt idx="2">
                  <c:v>Most of my courses are interesting</c:v>
                </c:pt>
                <c:pt idx="3">
                  <c:v>My course load is manageable</c:v>
                </c:pt>
              </c:strCache>
            </c:strRef>
          </c:cat>
          <c:val>
            <c:numRef>
              <c:f>Sheet1!$B$2:$B$5</c:f>
              <c:numCache>
                <c:formatCode>0%</c:formatCode>
                <c:ptCount val="4"/>
                <c:pt idx="0">
                  <c:v>0.6685393258426946</c:v>
                </c:pt>
                <c:pt idx="1">
                  <c:v>0.71348314606741381</c:v>
                </c:pt>
                <c:pt idx="2">
                  <c:v>0.80337078651685212</c:v>
                </c:pt>
                <c:pt idx="3">
                  <c:v>0.81460674157303226</c:v>
                </c:pt>
              </c:numCache>
            </c:numRef>
          </c:val>
          <c:extLst>
            <c:ext xmlns:c16="http://schemas.microsoft.com/office/drawing/2014/chart" uri="{C3380CC4-5D6E-409C-BE32-E72D297353CC}">
              <c16:uniqueId val="{00000001-B497-40C9-9C74-C0F91B026892}"/>
            </c:ext>
          </c:extLst>
        </c:ser>
        <c:dLbls>
          <c:showLegendKey val="0"/>
          <c:showVal val="0"/>
          <c:showCatName val="0"/>
          <c:showSerName val="0"/>
          <c:showPercent val="0"/>
          <c:showBubbleSize val="0"/>
        </c:dLbls>
        <c:gapWidth val="20"/>
        <c:axId val="743158984"/>
        <c:axId val="743151928"/>
      </c:barChart>
      <c:catAx>
        <c:axId val="743158984"/>
        <c:scaling>
          <c:orientation val="minMax"/>
        </c:scaling>
        <c:delete val="0"/>
        <c:axPos val="l"/>
        <c:numFmt formatCode="General" sourceLinked="1"/>
        <c:majorTickMark val="out"/>
        <c:minorTickMark val="none"/>
        <c:tickLblPos val="nextTo"/>
        <c:txPr>
          <a:bodyPr/>
          <a:lstStyle/>
          <a:p>
            <a:pPr>
              <a:defRPr sz="1800"/>
            </a:pPr>
            <a:endParaRPr lang="en-US"/>
          </a:p>
        </c:txPr>
        <c:crossAx val="743151928"/>
        <c:crosses val="autoZero"/>
        <c:auto val="1"/>
        <c:lblAlgn val="ctr"/>
        <c:lblOffset val="100"/>
        <c:noMultiLvlLbl val="0"/>
      </c:catAx>
      <c:valAx>
        <c:axId val="743151928"/>
        <c:scaling>
          <c:orientation val="minMax"/>
          <c:max val="1"/>
          <c:min val="0"/>
        </c:scaling>
        <c:delete val="1"/>
        <c:axPos val="b"/>
        <c:numFmt formatCode="0%" sourceLinked="1"/>
        <c:majorTickMark val="out"/>
        <c:minorTickMark val="none"/>
        <c:tickLblPos val="nextTo"/>
        <c:crossAx val="74315898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00356359649123"/>
          <c:y val="4.0425449346405226E-2"/>
          <c:w val="0.67932081505847952"/>
          <c:h val="0.79894975490196063"/>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Very dissatisfied</c:v>
                </c:pt>
                <c:pt idx="1">
                  <c:v>Dissatisfied</c:v>
                </c:pt>
                <c:pt idx="2">
                  <c:v>Satisfied</c:v>
                </c:pt>
                <c:pt idx="3">
                  <c:v>Very satisfied</c:v>
                </c:pt>
              </c:strCache>
            </c:strRef>
          </c:cat>
          <c:val>
            <c:numRef>
              <c:f>Sheet1!$C$2:$C$5</c:f>
              <c:numCache>
                <c:formatCode>0%</c:formatCode>
                <c:ptCount val="4"/>
                <c:pt idx="0">
                  <c:v>5.4223970983271919E-2</c:v>
                </c:pt>
                <c:pt idx="1">
                  <c:v>0.21409489051572431</c:v>
                </c:pt>
                <c:pt idx="2">
                  <c:v>0.65181083128728357</c:v>
                </c:pt>
                <c:pt idx="3">
                  <c:v>7.9870307213744496E-2</c:v>
                </c:pt>
              </c:numCache>
            </c:numRef>
          </c:val>
          <c:extLst>
            <c:ext xmlns:c16="http://schemas.microsoft.com/office/drawing/2014/chart" uri="{C3380CC4-5D6E-409C-BE32-E72D297353CC}">
              <c16:uniqueId val="{00000000-FB18-4868-8C4E-EA36905CB3E9}"/>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Very dissatisfied</c:v>
                </c:pt>
                <c:pt idx="1">
                  <c:v>Dissatisfied</c:v>
                </c:pt>
                <c:pt idx="2">
                  <c:v>Satisfied</c:v>
                </c:pt>
                <c:pt idx="3">
                  <c:v>Very satisfied</c:v>
                </c:pt>
              </c:strCache>
            </c:strRef>
          </c:cat>
          <c:val>
            <c:numRef>
              <c:f>Sheet1!$B$2:$B$5</c:f>
              <c:numCache>
                <c:formatCode>0%</c:formatCode>
                <c:ptCount val="4"/>
                <c:pt idx="0">
                  <c:v>2.8089887640449361E-2</c:v>
                </c:pt>
                <c:pt idx="1">
                  <c:v>0.18539325842696583</c:v>
                </c:pt>
                <c:pt idx="2">
                  <c:v>0.73033707865168451</c:v>
                </c:pt>
                <c:pt idx="3">
                  <c:v>5.6179775280898701E-2</c:v>
                </c:pt>
              </c:numCache>
            </c:numRef>
          </c:val>
          <c:extLst>
            <c:ext xmlns:c16="http://schemas.microsoft.com/office/drawing/2014/chart" uri="{C3380CC4-5D6E-409C-BE32-E72D297353CC}">
              <c16:uniqueId val="{00000001-FB18-4868-8C4E-EA36905CB3E9}"/>
            </c:ext>
          </c:extLst>
        </c:ser>
        <c:dLbls>
          <c:showLegendKey val="0"/>
          <c:showVal val="0"/>
          <c:showCatName val="0"/>
          <c:showSerName val="0"/>
          <c:showPercent val="0"/>
          <c:showBubbleSize val="0"/>
        </c:dLbls>
        <c:gapWidth val="20"/>
        <c:axId val="743153496"/>
        <c:axId val="501433504"/>
      </c:barChart>
      <c:catAx>
        <c:axId val="743153496"/>
        <c:scaling>
          <c:orientation val="minMax"/>
        </c:scaling>
        <c:delete val="0"/>
        <c:axPos val="l"/>
        <c:numFmt formatCode="General" sourceLinked="1"/>
        <c:majorTickMark val="out"/>
        <c:minorTickMark val="none"/>
        <c:tickLblPos val="nextTo"/>
        <c:txPr>
          <a:bodyPr/>
          <a:lstStyle/>
          <a:p>
            <a:pPr>
              <a:defRPr sz="1800"/>
            </a:pPr>
            <a:endParaRPr lang="en-US"/>
          </a:p>
        </c:txPr>
        <c:crossAx val="501433504"/>
        <c:crosses val="autoZero"/>
        <c:auto val="1"/>
        <c:lblAlgn val="ctr"/>
        <c:lblOffset val="100"/>
        <c:noMultiLvlLbl val="0"/>
      </c:catAx>
      <c:valAx>
        <c:axId val="501433504"/>
        <c:scaling>
          <c:orientation val="minMax"/>
          <c:max val="0.9"/>
          <c:min val="0"/>
        </c:scaling>
        <c:delete val="1"/>
        <c:axPos val="b"/>
        <c:numFmt formatCode="0%" sourceLinked="1"/>
        <c:majorTickMark val="out"/>
        <c:minorTickMark val="none"/>
        <c:tickLblPos val="nextTo"/>
        <c:crossAx val="743153496"/>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493485014619881"/>
          <c:y val="1.9673815359477119E-2"/>
          <c:w val="0.68535900950292394"/>
          <c:h val="0.81970138888888877"/>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Detractor (0 to 6)</c:v>
                </c:pt>
                <c:pt idx="1">
                  <c:v>Passive (7 or 8)</c:v>
                </c:pt>
                <c:pt idx="2">
                  <c:v>Promoter (9 or 10)</c:v>
                </c:pt>
              </c:strCache>
            </c:strRef>
          </c:cat>
          <c:val>
            <c:numRef>
              <c:f>Sheet1!$C$2:$C$4</c:f>
              <c:numCache>
                <c:formatCode>0%</c:formatCode>
                <c:ptCount val="3"/>
                <c:pt idx="0">
                  <c:v>0.23761322597184831</c:v>
                </c:pt>
                <c:pt idx="1">
                  <c:v>0.48792597322250864</c:v>
                </c:pt>
                <c:pt idx="2">
                  <c:v>0.27446080080563062</c:v>
                </c:pt>
              </c:numCache>
            </c:numRef>
          </c:val>
          <c:extLst>
            <c:ext xmlns:c16="http://schemas.microsoft.com/office/drawing/2014/chart" uri="{C3380CC4-5D6E-409C-BE32-E72D297353CC}">
              <c16:uniqueId val="{00000000-0F1B-4E16-A5E5-9AC64AD620D3}"/>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Detractor (0 to 6)</c:v>
                </c:pt>
                <c:pt idx="1">
                  <c:v>Passive (7 or 8)</c:v>
                </c:pt>
                <c:pt idx="2">
                  <c:v>Promoter (9 or 10)</c:v>
                </c:pt>
              </c:strCache>
            </c:strRef>
          </c:cat>
          <c:val>
            <c:numRef>
              <c:f>Sheet1!$B$2:$B$4</c:f>
              <c:numCache>
                <c:formatCode>0%</c:formatCode>
                <c:ptCount val="3"/>
                <c:pt idx="0">
                  <c:v>0.33146067415730235</c:v>
                </c:pt>
                <c:pt idx="1">
                  <c:v>0.52247191011235794</c:v>
                </c:pt>
                <c:pt idx="2">
                  <c:v>0.14606741573033666</c:v>
                </c:pt>
              </c:numCache>
            </c:numRef>
          </c:val>
          <c:extLst>
            <c:ext xmlns:c16="http://schemas.microsoft.com/office/drawing/2014/chart" uri="{C3380CC4-5D6E-409C-BE32-E72D297353CC}">
              <c16:uniqueId val="{00000001-0F1B-4E16-A5E5-9AC64AD620D3}"/>
            </c:ext>
          </c:extLst>
        </c:ser>
        <c:dLbls>
          <c:showLegendKey val="0"/>
          <c:showVal val="0"/>
          <c:showCatName val="0"/>
          <c:showSerName val="0"/>
          <c:showPercent val="0"/>
          <c:showBubbleSize val="0"/>
        </c:dLbls>
        <c:gapWidth val="20"/>
        <c:axId val="501429192"/>
        <c:axId val="501421744"/>
      </c:barChart>
      <c:catAx>
        <c:axId val="501429192"/>
        <c:scaling>
          <c:orientation val="minMax"/>
        </c:scaling>
        <c:delete val="0"/>
        <c:axPos val="l"/>
        <c:numFmt formatCode="General" sourceLinked="1"/>
        <c:majorTickMark val="out"/>
        <c:minorTickMark val="none"/>
        <c:tickLblPos val="nextTo"/>
        <c:txPr>
          <a:bodyPr/>
          <a:lstStyle/>
          <a:p>
            <a:pPr>
              <a:defRPr sz="1800"/>
            </a:pPr>
            <a:endParaRPr lang="en-US"/>
          </a:p>
        </c:txPr>
        <c:crossAx val="501421744"/>
        <c:crosses val="autoZero"/>
        <c:auto val="1"/>
        <c:lblAlgn val="ctr"/>
        <c:lblOffset val="100"/>
        <c:noMultiLvlLbl val="0"/>
      </c:catAx>
      <c:valAx>
        <c:axId val="501421744"/>
        <c:scaling>
          <c:orientation val="minMax"/>
          <c:max val="0.9"/>
          <c:min val="0"/>
        </c:scaling>
        <c:delete val="1"/>
        <c:axPos val="b"/>
        <c:numFmt formatCode="0%" sourceLinked="1"/>
        <c:majorTickMark val="out"/>
        <c:minorTickMark val="none"/>
        <c:tickLblPos val="nextTo"/>
        <c:crossAx val="501429192"/>
        <c:crosses val="autoZero"/>
        <c:crossBetween val="between"/>
        <c:majorUnit val="0.2"/>
      </c:valAx>
      <c:spPr>
        <a:noFill/>
      </c:spPr>
    </c:plotArea>
    <c:legend>
      <c:legendPos val="b"/>
      <c:layout>
        <c:manualLayout>
          <c:xMode val="edge"/>
          <c:yMode val="edge"/>
          <c:x val="0.37189610745614032"/>
          <c:y val="0.91520118464052291"/>
          <c:w val="0.2562077850877193"/>
          <c:h val="6.923508986928105E-2"/>
        </c:manualLayout>
      </c:layout>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345192369246524"/>
          <c:y val="6.636500754147813E-2"/>
          <c:w val="0.65654814963735353"/>
          <c:h val="0.8101590700806105"/>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Academic advising</c:v>
                </c:pt>
                <c:pt idx="1">
                  <c:v>Library electronic resources</c:v>
                </c:pt>
                <c:pt idx="2">
                  <c:v>Online bookstores</c:v>
                </c:pt>
                <c:pt idx="3">
                  <c:v>On-campus bookstores</c:v>
                </c:pt>
                <c:pt idx="4">
                  <c:v>Parking</c:v>
                </c:pt>
              </c:strCache>
            </c:strRef>
          </c:cat>
          <c:val>
            <c:numRef>
              <c:f>Sheet1!$C$2:$C$6</c:f>
              <c:numCache>
                <c:formatCode>0%</c:formatCode>
                <c:ptCount val="5"/>
                <c:pt idx="0">
                  <c:v>0.35432514044955421</c:v>
                </c:pt>
                <c:pt idx="1">
                  <c:v>0.4143161424936897</c:v>
                </c:pt>
                <c:pt idx="2">
                  <c:v>0.42908045721037991</c:v>
                </c:pt>
                <c:pt idx="3">
                  <c:v>0.46133906749289594</c:v>
                </c:pt>
                <c:pt idx="4">
                  <c:v>0.24903324549860795</c:v>
                </c:pt>
              </c:numCache>
            </c:numRef>
          </c:val>
          <c:extLst>
            <c:ext xmlns:c16="http://schemas.microsoft.com/office/drawing/2014/chart" uri="{C3380CC4-5D6E-409C-BE32-E72D297353CC}">
              <c16:uniqueId val="{00000000-1DBA-471D-8945-E79BC53809AB}"/>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Academic advising</c:v>
                </c:pt>
                <c:pt idx="1">
                  <c:v>Library electronic resources</c:v>
                </c:pt>
                <c:pt idx="2">
                  <c:v>Online bookstores</c:v>
                </c:pt>
                <c:pt idx="3">
                  <c:v>On-campus bookstores</c:v>
                </c:pt>
                <c:pt idx="4">
                  <c:v>Parking</c:v>
                </c:pt>
              </c:strCache>
            </c:strRef>
          </c:cat>
          <c:val>
            <c:numRef>
              <c:f>Sheet1!$B$2:$B$6</c:f>
              <c:numCache>
                <c:formatCode>0%</c:formatCode>
                <c:ptCount val="5"/>
                <c:pt idx="0">
                  <c:v>0.33707865168539219</c:v>
                </c:pt>
                <c:pt idx="1">
                  <c:v>0.43258426966291968</c:v>
                </c:pt>
                <c:pt idx="2">
                  <c:v>0.49438202247190838</c:v>
                </c:pt>
                <c:pt idx="3">
                  <c:v>0.50561797752808824</c:v>
                </c:pt>
                <c:pt idx="4">
                  <c:v>0.64606741573033599</c:v>
                </c:pt>
              </c:numCache>
            </c:numRef>
          </c:val>
          <c:extLst>
            <c:ext xmlns:c16="http://schemas.microsoft.com/office/drawing/2014/chart" uri="{C3380CC4-5D6E-409C-BE32-E72D297353CC}">
              <c16:uniqueId val="{00000001-1DBA-471D-8945-E79BC53809AB}"/>
            </c:ext>
          </c:extLst>
        </c:ser>
        <c:dLbls>
          <c:showLegendKey val="0"/>
          <c:showVal val="0"/>
          <c:showCatName val="0"/>
          <c:showSerName val="0"/>
          <c:showPercent val="0"/>
          <c:showBubbleSize val="0"/>
        </c:dLbls>
        <c:gapWidth val="20"/>
        <c:axId val="501422920"/>
        <c:axId val="501425272"/>
      </c:barChart>
      <c:catAx>
        <c:axId val="501422920"/>
        <c:scaling>
          <c:orientation val="minMax"/>
        </c:scaling>
        <c:delete val="0"/>
        <c:axPos val="l"/>
        <c:numFmt formatCode="General" sourceLinked="0"/>
        <c:majorTickMark val="out"/>
        <c:minorTickMark val="none"/>
        <c:tickLblPos val="nextTo"/>
        <c:txPr>
          <a:bodyPr/>
          <a:lstStyle/>
          <a:p>
            <a:pPr>
              <a:defRPr sz="1800"/>
            </a:pPr>
            <a:endParaRPr lang="en-US"/>
          </a:p>
        </c:txPr>
        <c:crossAx val="501425272"/>
        <c:crosses val="autoZero"/>
        <c:auto val="1"/>
        <c:lblAlgn val="ctr"/>
        <c:lblOffset val="100"/>
        <c:noMultiLvlLbl val="0"/>
      </c:catAx>
      <c:valAx>
        <c:axId val="501425272"/>
        <c:scaling>
          <c:orientation val="minMax"/>
          <c:max val="1"/>
          <c:min val="0"/>
        </c:scaling>
        <c:delete val="1"/>
        <c:axPos val="b"/>
        <c:numFmt formatCode="0%" sourceLinked="1"/>
        <c:majorTickMark val="out"/>
        <c:minorTickMark val="none"/>
        <c:tickLblPos val="nextTo"/>
        <c:crossAx val="501422920"/>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6475764462369031"/>
          <c:y val="6.636500754147813E-2"/>
          <c:w val="0.63524235537630969"/>
          <c:h val="0.8101590700806105"/>
        </c:manualLayout>
      </c:layout>
      <c:barChart>
        <c:barDir val="bar"/>
        <c:grouping val="clustered"/>
        <c:varyColors val="0"/>
        <c:ser>
          <c:idx val="1"/>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Academic advising</c:v>
                </c:pt>
                <c:pt idx="1">
                  <c:v>Library electronic resources</c:v>
                </c:pt>
                <c:pt idx="2">
                  <c:v>Online bookstores</c:v>
                </c:pt>
                <c:pt idx="3">
                  <c:v>On-campus bookstores</c:v>
                </c:pt>
                <c:pt idx="4">
                  <c:v>Parking</c:v>
                </c:pt>
              </c:strCache>
            </c:strRef>
          </c:cat>
          <c:val>
            <c:numRef>
              <c:f>Sheet1!$C$2:$C$6</c:f>
              <c:numCache>
                <c:formatCode>0%</c:formatCode>
                <c:ptCount val="5"/>
                <c:pt idx="0">
                  <c:v>0.86225134907389811</c:v>
                </c:pt>
                <c:pt idx="1">
                  <c:v>0.94569046542168211</c:v>
                </c:pt>
                <c:pt idx="2">
                  <c:v>0.92383912250528144</c:v>
                </c:pt>
                <c:pt idx="3">
                  <c:v>0.94915892998695428</c:v>
                </c:pt>
                <c:pt idx="4">
                  <c:v>0.54595760042105868</c:v>
                </c:pt>
              </c:numCache>
            </c:numRef>
          </c:val>
          <c:extLst>
            <c:ext xmlns:c16="http://schemas.microsoft.com/office/drawing/2014/chart" uri="{C3380CC4-5D6E-409C-BE32-E72D297353CC}">
              <c16:uniqueId val="{00000000-A1FC-4203-A270-403A49127804}"/>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Academic advising</c:v>
                </c:pt>
                <c:pt idx="1">
                  <c:v>Library electronic resources</c:v>
                </c:pt>
                <c:pt idx="2">
                  <c:v>Online bookstores</c:v>
                </c:pt>
                <c:pt idx="3">
                  <c:v>On-campus bookstores</c:v>
                </c:pt>
                <c:pt idx="4">
                  <c:v>Parking</c:v>
                </c:pt>
              </c:strCache>
            </c:strRef>
          </c:cat>
          <c:val>
            <c:numRef>
              <c:f>Sheet1!$B$2:$B$6</c:f>
              <c:numCache>
                <c:formatCode>0%</c:formatCode>
                <c:ptCount val="5"/>
                <c:pt idx="0">
                  <c:v>0.88333333333333397</c:v>
                </c:pt>
                <c:pt idx="1">
                  <c:v>0.90909090909090973</c:v>
                </c:pt>
                <c:pt idx="2">
                  <c:v>0.9204545454545453</c:v>
                </c:pt>
                <c:pt idx="3">
                  <c:v>0.95555555555555527</c:v>
                </c:pt>
                <c:pt idx="4">
                  <c:v>0.54782608695652102</c:v>
                </c:pt>
              </c:numCache>
            </c:numRef>
          </c:val>
          <c:extLst>
            <c:ext xmlns:c16="http://schemas.microsoft.com/office/drawing/2014/chart" uri="{C3380CC4-5D6E-409C-BE32-E72D297353CC}">
              <c16:uniqueId val="{00000001-A1FC-4203-A270-403A49127804}"/>
            </c:ext>
          </c:extLst>
        </c:ser>
        <c:dLbls>
          <c:showLegendKey val="0"/>
          <c:showVal val="0"/>
          <c:showCatName val="0"/>
          <c:showSerName val="0"/>
          <c:showPercent val="0"/>
          <c:showBubbleSize val="0"/>
        </c:dLbls>
        <c:gapWidth val="20"/>
        <c:axId val="501423704"/>
        <c:axId val="501424096"/>
      </c:barChart>
      <c:catAx>
        <c:axId val="501423704"/>
        <c:scaling>
          <c:orientation val="minMax"/>
        </c:scaling>
        <c:delete val="0"/>
        <c:axPos val="l"/>
        <c:numFmt formatCode="General" sourceLinked="0"/>
        <c:majorTickMark val="out"/>
        <c:minorTickMark val="none"/>
        <c:tickLblPos val="nextTo"/>
        <c:txPr>
          <a:bodyPr/>
          <a:lstStyle/>
          <a:p>
            <a:pPr>
              <a:defRPr sz="1800"/>
            </a:pPr>
            <a:endParaRPr lang="en-US"/>
          </a:p>
        </c:txPr>
        <c:crossAx val="501424096"/>
        <c:crosses val="autoZero"/>
        <c:auto val="1"/>
        <c:lblAlgn val="ctr"/>
        <c:lblOffset val="100"/>
        <c:noMultiLvlLbl val="0"/>
      </c:catAx>
      <c:valAx>
        <c:axId val="501424096"/>
        <c:scaling>
          <c:orientation val="minMax"/>
          <c:max val="1.1000000000000001"/>
          <c:min val="0"/>
        </c:scaling>
        <c:delete val="1"/>
        <c:axPos val="b"/>
        <c:numFmt formatCode="0%" sourceLinked="1"/>
        <c:majorTickMark val="out"/>
        <c:minorTickMark val="none"/>
        <c:tickLblPos val="nextTo"/>
        <c:crossAx val="50142370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10672514619886"/>
          <c:y val="4.2232277526395176E-2"/>
          <c:w val="0.63704267178362572"/>
          <c:h val="0.81942352228595849"/>
        </c:manualLayout>
      </c:layout>
      <c:barChart>
        <c:barDir val="bar"/>
        <c:grouping val="clustered"/>
        <c:varyColors val="0"/>
        <c:ser>
          <c:idx val="0"/>
          <c:order val="0"/>
          <c:tx>
            <c:strRef>
              <c:f>Sheet1!$C$1</c:f>
              <c:strCache>
                <c:ptCount val="1"/>
                <c:pt idx="0">
                  <c:v>Canada</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Not employed and not seeking work</c:v>
                </c:pt>
                <c:pt idx="1">
                  <c:v>Not employed, but seeking work</c:v>
                </c:pt>
                <c:pt idx="2">
                  <c:v>Employed both off and on campus</c:v>
                </c:pt>
                <c:pt idx="3">
                  <c:v>Employed on campus</c:v>
                </c:pt>
                <c:pt idx="4">
                  <c:v>Employed off campus</c:v>
                </c:pt>
              </c:strCache>
            </c:strRef>
          </c:cat>
          <c:val>
            <c:numRef>
              <c:f>Sheet1!$C$2:$C$6</c:f>
              <c:numCache>
                <c:formatCode>0%</c:formatCode>
                <c:ptCount val="5"/>
                <c:pt idx="0">
                  <c:v>0.27621828876614568</c:v>
                </c:pt>
                <c:pt idx="1">
                  <c:v>0.36607977998363667</c:v>
                </c:pt>
                <c:pt idx="2">
                  <c:v>1.075723023493747E-2</c:v>
                </c:pt>
                <c:pt idx="3">
                  <c:v>1.899648295786438E-2</c:v>
                </c:pt>
                <c:pt idx="4">
                  <c:v>0.32794821805738633</c:v>
                </c:pt>
              </c:numCache>
            </c:numRef>
          </c:val>
          <c:extLst>
            <c:ext xmlns:c16="http://schemas.microsoft.com/office/drawing/2014/chart" uri="{C3380CC4-5D6E-409C-BE32-E72D297353CC}">
              <c16:uniqueId val="{00000000-9895-43DC-9482-047949BC0A99}"/>
            </c:ext>
          </c:extLst>
        </c:ser>
        <c:ser>
          <c:idx val="1"/>
          <c:order val="1"/>
          <c:tx>
            <c:strRef>
              <c:f>Sheet1!$B$1</c:f>
              <c:strCache>
                <c:ptCount val="1"/>
                <c:pt idx="0">
                  <c:v>UFV</c:v>
                </c:pt>
              </c:strCache>
            </c:strRef>
          </c:tx>
          <c:spPr>
            <a:solidFill>
              <a:srgbClr val="F3CF45"/>
            </a:solidFill>
          </c:spPr>
          <c:invertIfNegative val="0"/>
          <c:dLbls>
            <c:dLbl>
              <c:idx val="3"/>
              <c:tx>
                <c:rich>
                  <a:bodyPr/>
                  <a:lstStyle/>
                  <a:p>
                    <a:r>
                      <a:rPr lang="en-US"/>
                      <a:t>&lt;</a:t>
                    </a:r>
                    <a:fld id="{ECBB5D67-5BA8-41BB-B4A6-7657A62FF249}"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99E-46EA-98C8-7945EBAAA467}"/>
                </c:ext>
              </c:extLst>
            </c:dLbl>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Not employed and not seeking work</c:v>
                </c:pt>
                <c:pt idx="1">
                  <c:v>Not employed, but seeking work</c:v>
                </c:pt>
                <c:pt idx="2">
                  <c:v>Employed both off and on campus</c:v>
                </c:pt>
                <c:pt idx="3">
                  <c:v>Employed on campus</c:v>
                </c:pt>
                <c:pt idx="4">
                  <c:v>Employed off campus</c:v>
                </c:pt>
              </c:strCache>
            </c:strRef>
          </c:cat>
          <c:val>
            <c:numRef>
              <c:f>Sheet1!$B$2:$B$6</c:f>
              <c:numCache>
                <c:formatCode>0%</c:formatCode>
                <c:ptCount val="5"/>
                <c:pt idx="0">
                  <c:v>0.17977528089887596</c:v>
                </c:pt>
                <c:pt idx="1">
                  <c:v>0.17977528089887596</c:v>
                </c:pt>
                <c:pt idx="2">
                  <c:v>1.6853932584269621E-2</c:v>
                </c:pt>
                <c:pt idx="3">
                  <c:v>5.6179775280898701E-3</c:v>
                </c:pt>
                <c:pt idx="4">
                  <c:v>0.61797752808988637</c:v>
                </c:pt>
              </c:numCache>
            </c:numRef>
          </c:val>
          <c:extLst>
            <c:ext xmlns:c16="http://schemas.microsoft.com/office/drawing/2014/chart" uri="{C3380CC4-5D6E-409C-BE32-E72D297353CC}">
              <c16:uniqueId val="{00000001-9895-43DC-9482-047949BC0A99}"/>
            </c:ext>
          </c:extLst>
        </c:ser>
        <c:dLbls>
          <c:showLegendKey val="0"/>
          <c:showVal val="0"/>
          <c:showCatName val="0"/>
          <c:showSerName val="0"/>
          <c:showPercent val="0"/>
          <c:showBubbleSize val="0"/>
        </c:dLbls>
        <c:gapWidth val="20"/>
        <c:axId val="501426056"/>
        <c:axId val="501444872"/>
      </c:barChart>
      <c:catAx>
        <c:axId val="501426056"/>
        <c:scaling>
          <c:orientation val="minMax"/>
        </c:scaling>
        <c:delete val="0"/>
        <c:axPos val="l"/>
        <c:numFmt formatCode="General" sourceLinked="1"/>
        <c:majorTickMark val="out"/>
        <c:minorTickMark val="none"/>
        <c:tickLblPos val="nextTo"/>
        <c:txPr>
          <a:bodyPr/>
          <a:lstStyle/>
          <a:p>
            <a:pPr>
              <a:defRPr sz="1800"/>
            </a:pPr>
            <a:endParaRPr lang="en-US"/>
          </a:p>
        </c:txPr>
        <c:crossAx val="501444872"/>
        <c:crosses val="autoZero"/>
        <c:auto val="1"/>
        <c:lblAlgn val="ctr"/>
        <c:lblOffset val="100"/>
        <c:noMultiLvlLbl val="0"/>
      </c:catAx>
      <c:valAx>
        <c:axId val="501444872"/>
        <c:scaling>
          <c:orientation val="minMax"/>
          <c:max val="1"/>
          <c:min val="0"/>
        </c:scaling>
        <c:delete val="1"/>
        <c:axPos val="b"/>
        <c:numFmt formatCode="0%" sourceLinked="1"/>
        <c:majorTickMark val="out"/>
        <c:minorTickMark val="none"/>
        <c:tickLblPos val="nextTo"/>
        <c:crossAx val="501426056"/>
        <c:crosses val="autoZero"/>
        <c:crossBetween val="between"/>
        <c:majorUnit val="0.25"/>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67B62A6-817F-474E-9D23-4A6B140525C3}" type="datetimeFigureOut">
              <a:rPr lang="en-CA" smtClean="0"/>
              <a:t>2025-06-13</a:t>
            </a:fld>
            <a:endParaRPr lang="en-CA"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dirty="0"/>
              <a:t>Source: 2022 First-Year Student Survey</a:t>
            </a:r>
            <a:endParaRPr lang="en-CA"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1060A6-04D4-4378-9BE9-835D923FED28}" type="slidenum">
              <a:rPr lang="en-CA" smtClean="0"/>
              <a:t>‹#›</a:t>
            </a:fld>
            <a:endParaRPr lang="en-CA" dirty="0"/>
          </a:p>
        </p:txBody>
      </p:sp>
    </p:spTree>
    <p:extLst>
      <p:ext uri="{BB962C8B-B14F-4D97-AF65-F5344CB8AC3E}">
        <p14:creationId xmlns:p14="http://schemas.microsoft.com/office/powerpoint/2010/main" val="1290713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9DAB4AB-184B-42B9-803A-E9D5A0DD81C5}" type="datetimeFigureOut">
              <a:rPr lang="en-CA" smtClean="0"/>
              <a:t>2025-06-13</a:t>
            </a:fld>
            <a:endParaRPr lang="en-CA"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r>
              <a:rPr lang="en-US" dirty="0"/>
              <a:t>Source: 2022 First-Year Student Survey</a:t>
            </a:r>
            <a:endParaRPr lang="en-CA"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A013442-15CB-411F-82F1-E4D997B984C8}" type="slidenum">
              <a:rPr lang="en-CA" smtClean="0"/>
              <a:t>‹#›</a:t>
            </a:fld>
            <a:endParaRPr lang="en-CA" dirty="0"/>
          </a:p>
        </p:txBody>
      </p:sp>
    </p:spTree>
    <p:extLst>
      <p:ext uri="{BB962C8B-B14F-4D97-AF65-F5344CB8AC3E}">
        <p14:creationId xmlns:p14="http://schemas.microsoft.com/office/powerpoint/2010/main" val="10977063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a:t>
            </a:fld>
            <a:endParaRPr lang="en-CA" dirty="0"/>
          </a:p>
        </p:txBody>
      </p:sp>
    </p:spTree>
    <p:extLst>
      <p:ext uri="{BB962C8B-B14F-4D97-AF65-F5344CB8AC3E}">
        <p14:creationId xmlns:p14="http://schemas.microsoft.com/office/powerpoint/2010/main" val="3214959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2</a:t>
            </a:fld>
            <a:endParaRPr lang="en-CA" dirty="0"/>
          </a:p>
        </p:txBody>
      </p:sp>
    </p:spTree>
    <p:extLst>
      <p:ext uri="{BB962C8B-B14F-4D97-AF65-F5344CB8AC3E}">
        <p14:creationId xmlns:p14="http://schemas.microsoft.com/office/powerpoint/2010/main" val="167228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Gender.</a:t>
            </a:r>
            <a:r>
              <a:rPr lang="en-CA" baseline="0" dirty="0"/>
              <a:t> </a:t>
            </a:r>
            <a:r>
              <a:rPr lang="en-US" dirty="0"/>
              <a:t>Information provided by institutions in sample file.</a:t>
            </a:r>
          </a:p>
          <a:p>
            <a:endParaRPr lang="en-CA" dirty="0"/>
          </a:p>
          <a:p>
            <a:r>
              <a:rPr lang="en-CA" dirty="0"/>
              <a:t>Visible minority: </a:t>
            </a:r>
            <a:r>
              <a:rPr lang="en-US" dirty="0"/>
              <a:t>ETH1-17. Which of the following groups best describe your ethnic or cultural background?</a:t>
            </a:r>
          </a:p>
          <a:p>
            <a:endParaRPr lang="en-CA" dirty="0"/>
          </a:p>
          <a:p>
            <a:r>
              <a:rPr lang="en-CA" dirty="0"/>
              <a:t>Disability/impairment.</a:t>
            </a:r>
            <a:r>
              <a:rPr lang="en-CA" baseline="0" dirty="0"/>
              <a:t> DIS1. </a:t>
            </a:r>
            <a:r>
              <a:rPr lang="en-US" sz="1200" kern="1200" dirty="0">
                <a:solidFill>
                  <a:schemeClr val="tx1"/>
                </a:solidFill>
                <a:effectLst/>
                <a:latin typeface="+mn-lt"/>
                <a:ea typeface="+mn-ea"/>
                <a:cs typeface="+mn-cs"/>
              </a:rPr>
              <a:t>Do you have any of the following disabilities/impairments? Select all that apply.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a:t>
            </a:r>
            <a:r>
              <a:rPr lang="en-US" sz="1200" kern="1200" baseline="0" dirty="0">
                <a:solidFill>
                  <a:schemeClr val="tx1"/>
                </a:solidFill>
                <a:effectLst/>
                <a:latin typeface="+mn-lt"/>
                <a:ea typeface="+mn-ea"/>
                <a:cs typeface="+mn-cs"/>
              </a:rPr>
              <a:t> generation: MEDUC/PEDUC. </a:t>
            </a:r>
            <a:r>
              <a:rPr lang="en-US" sz="1200" kern="1200" dirty="0">
                <a:solidFill>
                  <a:schemeClr val="tx1"/>
                </a:solidFill>
                <a:effectLst/>
                <a:latin typeface="+mn-lt"/>
                <a:ea typeface="+mn-ea"/>
                <a:cs typeface="+mn-cs"/>
              </a:rPr>
              <a:t>What is the highest level of education your parent(s)/guardian(s) have completed?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International.</a:t>
            </a:r>
            <a:r>
              <a:rPr lang="en-US" sz="1200" kern="1200" baseline="0" dirty="0">
                <a:solidFill>
                  <a:schemeClr val="tx1"/>
                </a:solidFill>
                <a:effectLst/>
                <a:latin typeface="+mn-lt"/>
                <a:ea typeface="+mn-ea"/>
                <a:cs typeface="+mn-cs"/>
              </a:rPr>
              <a:t> </a:t>
            </a:r>
            <a:r>
              <a:rPr lang="en-US" dirty="0"/>
              <a:t>Information provided by institutions in sample file.</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Indigenous. </a:t>
            </a:r>
            <a:r>
              <a:rPr lang="en-US" dirty="0"/>
              <a:t>ETH1-17. Which of the following groups best describe your ethnic or cultural background?</a:t>
            </a:r>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3</a:t>
            </a:fld>
            <a:endParaRPr lang="en-CA" dirty="0"/>
          </a:p>
        </p:txBody>
      </p:sp>
    </p:spTree>
    <p:extLst>
      <p:ext uri="{BB962C8B-B14F-4D97-AF65-F5344CB8AC3E}">
        <p14:creationId xmlns:p14="http://schemas.microsoft.com/office/powerpoint/2010/main" val="394703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Attending full-time: Information provided by institutions in sample file.</a:t>
            </a:r>
          </a:p>
          <a:p>
            <a:endParaRPr lang="en-US" dirty="0"/>
          </a:p>
          <a:p>
            <a:r>
              <a:rPr lang="en-US" baseline="0" dirty="0"/>
              <a:t>Year began post-secondary: HIST1. </a:t>
            </a:r>
            <a:r>
              <a:rPr lang="en-US" sz="1200" kern="1200" dirty="0">
                <a:solidFill>
                  <a:schemeClr val="tx1"/>
                </a:solidFill>
                <a:effectLst/>
                <a:latin typeface="+mn-lt"/>
                <a:ea typeface="+mn-ea"/>
                <a:cs typeface="+mn-cs"/>
              </a:rPr>
              <a:t>In what year did you begin your post-secondary studies?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Financial award: FIN4. Did you receive a scholarship, financial award or bursary from </a:t>
            </a:r>
            <a:r>
              <a:rPr lang="en-CA" sz="1200" kern="1200" dirty="0">
                <a:solidFill>
                  <a:schemeClr val="tx1"/>
                </a:solidFill>
                <a:effectLst/>
                <a:latin typeface="+mn-lt"/>
                <a:ea typeface="+mn-ea"/>
                <a:cs typeface="+mn-cs"/>
              </a:rPr>
              <a:t>&lt;university name&gt; </a:t>
            </a:r>
            <a:r>
              <a:rPr lang="en-US" sz="1200" kern="1200" dirty="0">
                <a:solidFill>
                  <a:schemeClr val="tx1"/>
                </a:solidFill>
                <a:effectLst/>
                <a:latin typeface="+mn-lt"/>
                <a:ea typeface="+mn-ea"/>
                <a:cs typeface="+mn-cs"/>
              </a:rPr>
              <a:t>for the 2021-2022 academic year?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Grade:</a:t>
            </a:r>
            <a:r>
              <a:rPr lang="en-US" sz="1200" kern="1200" baseline="0" dirty="0">
                <a:solidFill>
                  <a:schemeClr val="tx1"/>
                </a:solidFill>
                <a:effectLst/>
                <a:latin typeface="+mn-lt"/>
                <a:ea typeface="+mn-ea"/>
                <a:cs typeface="+mn-cs"/>
              </a:rPr>
              <a:t> HIST4. </a:t>
            </a:r>
            <a:r>
              <a:rPr lang="en-CA" sz="1200" kern="1200" dirty="0">
                <a:solidFill>
                  <a:schemeClr val="tx1"/>
                </a:solidFill>
                <a:effectLst/>
                <a:latin typeface="+mn-lt"/>
                <a:ea typeface="+mn-ea"/>
                <a:cs typeface="+mn-cs"/>
              </a:rPr>
              <a:t>Please choose the letter grade that best reflects your overall average grade:</a:t>
            </a:r>
          </a:p>
          <a:p>
            <a:endParaRPr lang="en-CA"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Transferred: HIST3. </a:t>
            </a:r>
            <a:r>
              <a:rPr lang="en-CA" sz="1200" kern="1200" dirty="0">
                <a:solidFill>
                  <a:schemeClr val="tx1"/>
                </a:solidFill>
                <a:effectLst/>
                <a:latin typeface="+mn-lt"/>
                <a:ea typeface="+mn-ea"/>
                <a:cs typeface="+mn-cs"/>
              </a:rPr>
              <a:t>Have you transferred to &lt;university name&gt; from another post-secondary institution?</a:t>
            </a:r>
            <a:endParaRPr lang="en-US" dirty="0"/>
          </a:p>
          <a:p>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4</a:t>
            </a:fld>
            <a:endParaRPr lang="en-CA" dirty="0"/>
          </a:p>
        </p:txBody>
      </p:sp>
    </p:spTree>
    <p:extLst>
      <p:ext uri="{BB962C8B-B14F-4D97-AF65-F5344CB8AC3E}">
        <p14:creationId xmlns:p14="http://schemas.microsoft.com/office/powerpoint/2010/main" val="3537983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MOTIVTOP.</a:t>
            </a:r>
            <a:r>
              <a:rPr lang="en-US" baseline="0" dirty="0"/>
              <a:t> Which one was the most important to you?</a:t>
            </a:r>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5</a:t>
            </a:fld>
            <a:endParaRPr lang="en-CA" dirty="0"/>
          </a:p>
        </p:txBody>
      </p:sp>
    </p:spTree>
    <p:extLst>
      <p:ext uri="{BB962C8B-B14F-4D97-AF65-F5344CB8AC3E}">
        <p14:creationId xmlns:p14="http://schemas.microsoft.com/office/powerpoint/2010/main" val="690102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Applied to another university: APP1/APP2. How many universities besides</a:t>
            </a:r>
            <a:r>
              <a:rPr lang="en-CA" baseline="0" dirty="0"/>
              <a:t> &lt;university name&gt; did you apply to?</a:t>
            </a:r>
          </a:p>
          <a:p>
            <a:endParaRPr lang="en-CA" baseline="0" dirty="0"/>
          </a:p>
          <a:p>
            <a:r>
              <a:rPr lang="en-CA" baseline="0" dirty="0"/>
              <a:t>Applied to college/CEGEP. APP3. </a:t>
            </a:r>
            <a:r>
              <a:rPr lang="en-US" sz="1200" kern="1200" dirty="0">
                <a:solidFill>
                  <a:schemeClr val="tx1"/>
                </a:solidFill>
                <a:effectLst/>
                <a:latin typeface="+mn-lt"/>
                <a:ea typeface="+mn-ea"/>
                <a:cs typeface="+mn-cs"/>
              </a:rPr>
              <a:t>Did you apply to a college or CEGEP?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Attending</a:t>
            </a:r>
            <a:r>
              <a:rPr lang="en-US" sz="1200" kern="1200" baseline="0" dirty="0">
                <a:solidFill>
                  <a:schemeClr val="tx1"/>
                </a:solidFill>
                <a:effectLst/>
                <a:latin typeface="+mn-lt"/>
                <a:ea typeface="+mn-ea"/>
                <a:cs typeface="+mn-cs"/>
              </a:rPr>
              <a:t> first choice. APP4. Is &lt;university name&gt; your first choice?</a:t>
            </a:r>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6</a:t>
            </a:fld>
            <a:endParaRPr lang="en-CA" dirty="0"/>
          </a:p>
        </p:txBody>
      </p:sp>
    </p:spTree>
    <p:extLst>
      <p:ext uri="{BB962C8B-B14F-4D97-AF65-F5344CB8AC3E}">
        <p14:creationId xmlns:p14="http://schemas.microsoft.com/office/powerpoint/2010/main" val="3628456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SELTOP. </a:t>
            </a:r>
            <a:r>
              <a:rPr lang="en-US" sz="1200" kern="1200" dirty="0">
                <a:solidFill>
                  <a:schemeClr val="tx1"/>
                </a:solidFill>
                <a:effectLst/>
                <a:latin typeface="+mn-lt"/>
                <a:ea typeface="+mn-ea"/>
                <a:cs typeface="+mn-cs"/>
              </a:rPr>
              <a:t>Which</a:t>
            </a:r>
            <a:r>
              <a:rPr lang="en-US" sz="1200" kern="1200" baseline="0" dirty="0">
                <a:solidFill>
                  <a:schemeClr val="tx1"/>
                </a:solidFill>
                <a:effectLst/>
                <a:latin typeface="+mn-lt"/>
                <a:ea typeface="+mn-ea"/>
                <a:cs typeface="+mn-cs"/>
              </a:rPr>
              <a:t> one was the most important to you?</a:t>
            </a:r>
            <a:endParaRPr lang="en-US" dirty="0"/>
          </a:p>
          <a:p>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7</a:t>
            </a:fld>
            <a:endParaRPr lang="en-CA" dirty="0"/>
          </a:p>
        </p:txBody>
      </p:sp>
    </p:spTree>
    <p:extLst>
      <p:ext uri="{BB962C8B-B14F-4D97-AF65-F5344CB8AC3E}">
        <p14:creationId xmlns:p14="http://schemas.microsoft.com/office/powerpoint/2010/main" val="998568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EVAL9. Please indicate your level of satisfaction or dissatisfaction with &lt;university name&gt; in the following areas:</a:t>
            </a:r>
            <a:r>
              <a:rPr lang="en-CA" baseline="0" dirty="0"/>
              <a:t> your decision to attend this university.</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8</a:t>
            </a:fld>
            <a:endParaRPr lang="en-CA" dirty="0"/>
          </a:p>
        </p:txBody>
      </p:sp>
    </p:spTree>
    <p:extLst>
      <p:ext uri="{BB962C8B-B14F-4D97-AF65-F5344CB8AC3E}">
        <p14:creationId xmlns:p14="http://schemas.microsoft.com/office/powerpoint/2010/main" val="119572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rate each source as ‘very important’ or ‘important’.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r>
              <a:rPr lang="en-CA" dirty="0"/>
              <a:t>INF1-20. </a:t>
            </a:r>
            <a:r>
              <a:rPr lang="en-US" sz="1200" kern="1200" dirty="0">
                <a:solidFill>
                  <a:schemeClr val="tx1"/>
                </a:solidFill>
                <a:effectLst/>
                <a:latin typeface="+mn-lt"/>
                <a:ea typeface="+mn-ea"/>
                <a:cs typeface="+mn-cs"/>
              </a:rPr>
              <a:t>How important were each of the following sources of information in your decision to study at &lt;university</a:t>
            </a:r>
            <a:r>
              <a:rPr lang="en-US" sz="1200" kern="1200" baseline="0" dirty="0">
                <a:solidFill>
                  <a:schemeClr val="tx1"/>
                </a:solidFill>
                <a:effectLst/>
                <a:latin typeface="+mn-lt"/>
                <a:ea typeface="+mn-ea"/>
                <a:cs typeface="+mn-cs"/>
              </a:rPr>
              <a:t> name&gt;?</a:t>
            </a:r>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9</a:t>
            </a:fld>
            <a:endParaRPr lang="en-CA" dirty="0"/>
          </a:p>
        </p:txBody>
      </p:sp>
    </p:spTree>
    <p:extLst>
      <p:ext uri="{BB962C8B-B14F-4D97-AF65-F5344CB8AC3E}">
        <p14:creationId xmlns:p14="http://schemas.microsoft.com/office/powerpoint/2010/main" val="700051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ORIENT1. </a:t>
            </a:r>
            <a:r>
              <a:rPr lang="en-CA" sz="1200" kern="1200" dirty="0">
                <a:solidFill>
                  <a:schemeClr val="tx1"/>
                </a:solidFill>
                <a:effectLst/>
                <a:latin typeface="+mn-lt"/>
                <a:ea typeface="+mn-ea"/>
                <a:cs typeface="+mn-cs"/>
              </a:rPr>
              <a:t>Did you participate in an orientation program before or after arriving on campus last fall?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Only those who participated in an orientation program were asked how satisfied they were. </a:t>
            </a:r>
            <a:r>
              <a:rPr lang="en-CA" dirty="0"/>
              <a:t>% that rate each aspect of orientation as ‘very satisfied’ or ‘somewhat satisfied’.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ORIENT2 – ORIENT7. How satisfied were you with each of the following aspects of the orientation?</a:t>
            </a:r>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10</a:t>
            </a:fld>
            <a:endParaRPr lang="en-CA" dirty="0"/>
          </a:p>
        </p:txBody>
      </p:sp>
    </p:spTree>
    <p:extLst>
      <p:ext uri="{BB962C8B-B14F-4D97-AF65-F5344CB8AC3E}">
        <p14:creationId xmlns:p14="http://schemas.microsoft.com/office/powerpoint/2010/main" val="4096211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EXP18. Has &lt;university name&gt; exceeded, met or fallen short of your expectations?</a:t>
            </a:r>
          </a:p>
        </p:txBody>
      </p:sp>
      <p:sp>
        <p:nvSpPr>
          <p:cNvPr id="4" name="Slide Number Placeholder 3"/>
          <p:cNvSpPr>
            <a:spLocks noGrp="1"/>
          </p:cNvSpPr>
          <p:nvPr>
            <p:ph type="sldNum" sz="quarter" idx="10"/>
          </p:nvPr>
        </p:nvSpPr>
        <p:spPr/>
        <p:txBody>
          <a:bodyPr/>
          <a:lstStyle/>
          <a:p>
            <a:fld id="{1A013442-15CB-411F-82F1-E4D997B984C8}" type="slidenum">
              <a:rPr lang="en-CA" smtClean="0"/>
              <a:t>11</a:t>
            </a:fld>
            <a:endParaRPr lang="en-CA" dirty="0"/>
          </a:p>
        </p:txBody>
      </p:sp>
    </p:spTree>
    <p:extLst>
      <p:ext uri="{BB962C8B-B14F-4D97-AF65-F5344CB8AC3E}">
        <p14:creationId xmlns:p14="http://schemas.microsoft.com/office/powerpoint/2010/main" val="3496346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a:t>
            </a:r>
            <a:r>
              <a:rPr lang="en-CA" sz="1800" dirty="0">
                <a:effectLst/>
                <a:latin typeface="Oxygen" panose="02000503000000000000" pitchFamily="2" charset="0"/>
                <a:ea typeface="Aptos" panose="020B0004020202020204" pitchFamily="34" charset="0"/>
                <a:cs typeface="Aptos" panose="020B0004020202020204" pitchFamily="34" charset="0"/>
              </a:rPr>
              <a:t>that </a:t>
            </a:r>
            <a:r>
              <a:rPr lang="en-CA" sz="1800" dirty="0">
                <a:effectLst/>
                <a:highlight>
                  <a:srgbClr val="FFFF00"/>
                </a:highlight>
                <a:latin typeface="Oxygen" panose="02000503000000000000" pitchFamily="2" charset="0"/>
                <a:ea typeface="Aptos" panose="020B0004020202020204" pitchFamily="34" charset="0"/>
                <a:cs typeface="Aptos" panose="020B0004020202020204" pitchFamily="34" charset="0"/>
              </a:rPr>
              <a:t>indicated</a:t>
            </a:r>
            <a:r>
              <a:rPr lang="en-CA" sz="1800" dirty="0">
                <a:effectLst/>
                <a:latin typeface="Oxygen" panose="02000503000000000000" pitchFamily="2" charset="0"/>
                <a:ea typeface="Aptos" panose="020B0004020202020204" pitchFamily="34" charset="0"/>
                <a:cs typeface="Aptos" panose="020B0004020202020204" pitchFamily="34" charset="0"/>
              </a:rPr>
              <a:t> ‘very much’ or ‘some’ success.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These questions included an option for students to say 'No basis for opinion' and those responses have been removed from the calculations.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TRAN1-18.</a:t>
            </a:r>
            <a:r>
              <a:rPr lang="en-CA" baseline="0" dirty="0"/>
              <a:t> How much success have you had adjusting to &lt;university name&gt; in the following areas?</a:t>
            </a:r>
            <a:endParaRPr lang="en-CA" dirty="0"/>
          </a:p>
          <a:p>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12</a:t>
            </a:fld>
            <a:endParaRPr lang="en-CA" dirty="0"/>
          </a:p>
        </p:txBody>
      </p:sp>
    </p:spTree>
    <p:extLst>
      <p:ext uri="{BB962C8B-B14F-4D97-AF65-F5344CB8AC3E}">
        <p14:creationId xmlns:p14="http://schemas.microsoft.com/office/powerpoint/2010/main" val="2137538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a:t>
            </a:r>
            <a:r>
              <a:rPr lang="en-US" dirty="0"/>
              <a:t>that indicated ‘very much’ or ‘some’ success.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These questions included an option for students to say 'No basis for opinion' and those responses have been removed from the calculations.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TRAN1-18.</a:t>
            </a:r>
            <a:r>
              <a:rPr lang="en-CA" baseline="0" dirty="0"/>
              <a:t> How much success have you had adjusting to &lt;university name&gt; in the following areas?</a:t>
            </a:r>
            <a:endParaRPr lang="en-CA" dirty="0"/>
          </a:p>
          <a:p>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13</a:t>
            </a:fld>
            <a:endParaRPr lang="en-CA" dirty="0"/>
          </a:p>
        </p:txBody>
      </p:sp>
    </p:spTree>
    <p:extLst>
      <p:ext uri="{BB962C8B-B14F-4D97-AF65-F5344CB8AC3E}">
        <p14:creationId xmlns:p14="http://schemas.microsoft.com/office/powerpoint/2010/main" val="145984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These questions included an option for students to say 'No basis for opinion' and those responses have been removed from the calculations.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TRAN17.</a:t>
            </a:r>
            <a:r>
              <a:rPr lang="en-CA" baseline="0" dirty="0"/>
              <a:t> How much success have you had adjusting to &lt;university name&gt; in the following areas? Feeling like I belong at this university.</a:t>
            </a:r>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14</a:t>
            </a:fld>
            <a:endParaRPr lang="en-CA" dirty="0"/>
          </a:p>
        </p:txBody>
      </p:sp>
    </p:spTree>
    <p:extLst>
      <p:ext uri="{BB962C8B-B14F-4D97-AF65-F5344CB8AC3E}">
        <p14:creationId xmlns:p14="http://schemas.microsoft.com/office/powerpoint/2010/main" val="2024934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‘strongly</a:t>
            </a:r>
            <a:r>
              <a:rPr lang="en-CA" baseline="0" dirty="0"/>
              <a:t> agree’ or ‘agree’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CMT10-13.</a:t>
            </a:r>
            <a:r>
              <a:rPr lang="en-CA" baseline="0" dirty="0"/>
              <a:t> Please indicate your level of agreement with the following statements.</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15</a:t>
            </a:fld>
            <a:endParaRPr lang="en-CA" dirty="0"/>
          </a:p>
        </p:txBody>
      </p:sp>
    </p:spTree>
    <p:extLst>
      <p:ext uri="{BB962C8B-B14F-4D97-AF65-F5344CB8AC3E}">
        <p14:creationId xmlns:p14="http://schemas.microsoft.com/office/powerpoint/2010/main" val="578614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‘strongly</a:t>
            </a:r>
            <a:r>
              <a:rPr lang="en-CA" baseline="0" dirty="0"/>
              <a:t> agree’ or ‘agree’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PROF1-15. </a:t>
            </a:r>
            <a:r>
              <a:rPr lang="en-US" sz="1200" kern="1200" dirty="0">
                <a:solidFill>
                  <a:schemeClr val="tx1"/>
                </a:solidFill>
                <a:effectLst/>
                <a:latin typeface="+mn-lt"/>
                <a:ea typeface="+mn-ea"/>
                <a:cs typeface="+mn-cs"/>
              </a:rPr>
              <a:t>Please indicate your level of agreement or disagreement with the following statements about your professors.</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16</a:t>
            </a:fld>
            <a:endParaRPr lang="en-CA" dirty="0"/>
          </a:p>
        </p:txBody>
      </p:sp>
    </p:spTree>
    <p:extLst>
      <p:ext uri="{BB962C8B-B14F-4D97-AF65-F5344CB8AC3E}">
        <p14:creationId xmlns:p14="http://schemas.microsoft.com/office/powerpoint/2010/main" val="3207567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‘strongly</a:t>
            </a:r>
            <a:r>
              <a:rPr lang="en-CA" baseline="0" dirty="0"/>
              <a:t> agree’ or ‘agree’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PROF1-15. </a:t>
            </a:r>
            <a:r>
              <a:rPr lang="en-US" sz="1200" kern="1200" dirty="0">
                <a:solidFill>
                  <a:schemeClr val="tx1"/>
                </a:solidFill>
                <a:effectLst/>
                <a:latin typeface="+mn-lt"/>
                <a:ea typeface="+mn-ea"/>
                <a:cs typeface="+mn-cs"/>
              </a:rPr>
              <a:t>Please indicate your level of agreement or disagreement with the following statements about your professors.</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17</a:t>
            </a:fld>
            <a:endParaRPr lang="en-CA" dirty="0"/>
          </a:p>
        </p:txBody>
      </p:sp>
    </p:spTree>
    <p:extLst>
      <p:ext uri="{BB962C8B-B14F-4D97-AF65-F5344CB8AC3E}">
        <p14:creationId xmlns:p14="http://schemas.microsoft.com/office/powerpoint/2010/main" val="744867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a:t>
            </a:r>
            <a:r>
              <a:rPr lang="en-US" sz="1200" kern="1200" dirty="0">
                <a:solidFill>
                  <a:schemeClr val="tx1"/>
                </a:solidFill>
                <a:effectLst/>
                <a:latin typeface="+mn-lt"/>
                <a:ea typeface="+mn-ea"/>
                <a:cs typeface="+mn-cs"/>
              </a:rPr>
              <a:t> Students provided top three choices.</a:t>
            </a:r>
            <a:r>
              <a:rPr lang="en-US" sz="1200" kern="1200" baseline="0" dirty="0">
                <a:solidFill>
                  <a:schemeClr val="tx1"/>
                </a:solidFill>
                <a:effectLst/>
                <a:latin typeface="+mn-lt"/>
                <a:ea typeface="+mn-ea"/>
                <a:cs typeface="+mn-cs"/>
              </a:rPr>
              <a:t> % represent those who selected as one of top 3.</a:t>
            </a:r>
            <a:endParaRPr lang="en-US" sz="1200" kern="1200" dirty="0">
              <a:solidFill>
                <a:schemeClr val="tx1"/>
              </a:solidFill>
              <a:effectLst/>
              <a:latin typeface="+mn-lt"/>
              <a:ea typeface="+mn-ea"/>
              <a:cs typeface="+mn-cs"/>
            </a:endParaRPr>
          </a:p>
          <a:p>
            <a:endParaRPr lang="en-CA" dirty="0"/>
          </a:p>
          <a:p>
            <a:r>
              <a:rPr lang="en-CA" dirty="0"/>
              <a:t>PROF18-20. </a:t>
            </a:r>
            <a:r>
              <a:rPr lang="en-US" sz="1200" kern="1200" dirty="0">
                <a:solidFill>
                  <a:schemeClr val="tx1"/>
                </a:solidFill>
                <a:effectLst/>
                <a:latin typeface="+mn-lt"/>
                <a:ea typeface="+mn-ea"/>
                <a:cs typeface="+mn-cs"/>
              </a:rPr>
              <a:t>Regardless of how well you think your professors did, which three statements do you think are the most important? </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18</a:t>
            </a:fld>
            <a:endParaRPr lang="en-CA" dirty="0"/>
          </a:p>
        </p:txBody>
      </p:sp>
    </p:spTree>
    <p:extLst>
      <p:ext uri="{BB962C8B-B14F-4D97-AF65-F5344CB8AC3E}">
        <p14:creationId xmlns:p14="http://schemas.microsoft.com/office/powerpoint/2010/main" val="3103222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PROF17. Considering all of your professors and courses please indicate your level of agreement or disagreement with the following statement: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Generally, I am satisfied with the quality of teaching I have received</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19</a:t>
            </a:fld>
            <a:endParaRPr lang="en-CA" dirty="0"/>
          </a:p>
        </p:txBody>
      </p:sp>
    </p:spTree>
    <p:extLst>
      <p:ext uri="{BB962C8B-B14F-4D97-AF65-F5344CB8AC3E}">
        <p14:creationId xmlns:p14="http://schemas.microsoft.com/office/powerpoint/2010/main" val="1212779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‘strongly</a:t>
            </a:r>
            <a:r>
              <a:rPr lang="en-CA" baseline="0" dirty="0"/>
              <a:t> agree’ or ‘agree’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CMT2-5.</a:t>
            </a:r>
            <a:r>
              <a:rPr lang="en-CA" baseline="0" dirty="0"/>
              <a:t> Please indicate your level of agreement with the following statements.</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20</a:t>
            </a:fld>
            <a:endParaRPr lang="en-CA" dirty="0"/>
          </a:p>
        </p:txBody>
      </p:sp>
    </p:spTree>
    <p:extLst>
      <p:ext uri="{BB962C8B-B14F-4D97-AF65-F5344CB8AC3E}">
        <p14:creationId xmlns:p14="http://schemas.microsoft.com/office/powerpoint/2010/main" val="800446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EVAL3. Please indicate your level of satisfaction or dissatisfaction with &lt;university name&gt; in the following areas:</a:t>
            </a:r>
            <a:r>
              <a:rPr lang="en-CA" baseline="0" dirty="0"/>
              <a:t> concern shown by the university for you as an individual</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21</a:t>
            </a:fld>
            <a:endParaRPr lang="en-CA" dirty="0"/>
          </a:p>
        </p:txBody>
      </p:sp>
    </p:spTree>
    <p:extLst>
      <p:ext uri="{BB962C8B-B14F-4D97-AF65-F5344CB8AC3E}">
        <p14:creationId xmlns:p14="http://schemas.microsoft.com/office/powerpoint/2010/main" val="1227718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Net Promoter Score is calculated</a:t>
            </a:r>
            <a:r>
              <a:rPr lang="en-US" sz="1200" kern="1200" baseline="0" dirty="0">
                <a:solidFill>
                  <a:schemeClr val="tx1"/>
                </a:solidFill>
                <a:effectLst/>
                <a:latin typeface="+mn-lt"/>
                <a:ea typeface="+mn-ea"/>
                <a:cs typeface="+mn-cs"/>
              </a:rPr>
              <a:t> by subtracting </a:t>
            </a:r>
            <a:r>
              <a:rPr lang="en-US" sz="1200" kern="1200" dirty="0">
                <a:solidFill>
                  <a:schemeClr val="tx1"/>
                </a:solidFill>
                <a:effectLst/>
                <a:latin typeface="+mn-lt"/>
                <a:ea typeface="+mn-ea"/>
                <a:cs typeface="+mn-cs"/>
              </a:rPr>
              <a:t>detractors (rating of 0 to 6) from promoters (rating of 9 or 10).</a:t>
            </a:r>
          </a:p>
          <a:p>
            <a:endParaRPr lang="en-US" sz="1200" kern="1200" baseline="0" dirty="0">
              <a:solidFill>
                <a:schemeClr val="tx1"/>
              </a:solidFill>
              <a:effectLst/>
              <a:latin typeface="+mn-lt"/>
              <a:ea typeface="+mn-ea"/>
              <a:cs typeface="+mn-cs"/>
            </a:endParaRPr>
          </a:p>
          <a:p>
            <a:r>
              <a:rPr lang="en-US" dirty="0"/>
              <a:t>Note: The Net Promoter Score may not exactly equal the difference between 'promoter' and 'detractor' due to rounding.</a:t>
            </a:r>
            <a:endParaRPr lang="en-CA"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EVAL14.</a:t>
            </a:r>
            <a:r>
              <a:rPr lang="en-US" sz="1200" kern="1200" baseline="0" dirty="0">
                <a:solidFill>
                  <a:schemeClr val="tx1"/>
                </a:solidFill>
                <a:effectLst/>
                <a:latin typeface="+mn-lt"/>
                <a:ea typeface="+mn-ea"/>
                <a:cs typeface="+mn-cs"/>
              </a:rPr>
              <a:t> </a:t>
            </a:r>
            <a:r>
              <a:rPr lang="en-CA" sz="1200" kern="1200" baseline="0" dirty="0">
                <a:solidFill>
                  <a:schemeClr val="tx1"/>
                </a:solidFill>
                <a:effectLst/>
                <a:latin typeface="+mn-lt"/>
                <a:ea typeface="+mn-ea"/>
                <a:cs typeface="+mn-cs"/>
              </a:rPr>
              <a:t>How likely is it that you would recommend &lt;university name&gt; to a friend or family member?</a:t>
            </a:r>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22</a:t>
            </a:fld>
            <a:endParaRPr lang="en-CA" dirty="0"/>
          </a:p>
        </p:txBody>
      </p:sp>
    </p:spTree>
    <p:extLst>
      <p:ext uri="{BB962C8B-B14F-4D97-AF65-F5344CB8AC3E}">
        <p14:creationId xmlns:p14="http://schemas.microsoft.com/office/powerpoint/2010/main" val="4217820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Satisfaction % that ‘very satisfied</a:t>
            </a:r>
            <a:r>
              <a:rPr lang="en-CA" baseline="0" dirty="0"/>
              <a:t>’ or ‘satisfied’. % are shown only for those who used the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SRV1-26.</a:t>
            </a:r>
            <a:r>
              <a:rPr lang="en-US" sz="1200" kern="1200" baseline="0" dirty="0">
                <a:solidFill>
                  <a:schemeClr val="tx1"/>
                </a:solidFill>
                <a:effectLst/>
                <a:latin typeface="+mn-lt"/>
                <a:ea typeface="+mn-ea"/>
                <a:cs typeface="+mn-cs"/>
              </a:rPr>
              <a:t> </a:t>
            </a:r>
            <a:r>
              <a:rPr lang="en-CA" sz="1200" kern="1200" dirty="0">
                <a:solidFill>
                  <a:schemeClr val="tx1"/>
                </a:solidFill>
                <a:effectLst/>
                <a:latin typeface="+mn-lt"/>
                <a:ea typeface="+mn-ea"/>
                <a:cs typeface="+mn-cs"/>
              </a:rPr>
              <a:t>Please indicate which of the following services you have used since last September and how satisfied you are with the ones you have used.</a:t>
            </a:r>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23</a:t>
            </a:fld>
            <a:endParaRPr lang="en-CA" dirty="0"/>
          </a:p>
        </p:txBody>
      </p:sp>
    </p:spTree>
    <p:extLst>
      <p:ext uri="{BB962C8B-B14F-4D97-AF65-F5344CB8AC3E}">
        <p14:creationId xmlns:p14="http://schemas.microsoft.com/office/powerpoint/2010/main" val="583510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WORK1. Excluding work related to a co-op program, are you employed during the current academic term?</a:t>
            </a:r>
          </a:p>
        </p:txBody>
      </p:sp>
      <p:sp>
        <p:nvSpPr>
          <p:cNvPr id="4" name="Slide Number Placeholder 3"/>
          <p:cNvSpPr>
            <a:spLocks noGrp="1"/>
          </p:cNvSpPr>
          <p:nvPr>
            <p:ph type="sldNum" sz="quarter" idx="10"/>
          </p:nvPr>
        </p:nvSpPr>
        <p:spPr/>
        <p:txBody>
          <a:bodyPr/>
          <a:lstStyle/>
          <a:p>
            <a:fld id="{1A013442-15CB-411F-82F1-E4D997B984C8}" type="slidenum">
              <a:rPr lang="en-CA" smtClean="0"/>
              <a:t>24</a:t>
            </a:fld>
            <a:endParaRPr lang="en-CA" dirty="0"/>
          </a:p>
        </p:txBody>
      </p:sp>
    </p:spTree>
    <p:extLst>
      <p:ext uri="{BB962C8B-B14F-4D97-AF65-F5344CB8AC3E}">
        <p14:creationId xmlns:p14="http://schemas.microsoft.com/office/powerpoint/2010/main" val="1998030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4140956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3914753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1666804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r>
              <a:rPr lang="en-US"/>
              <a:t>October 2018</a:t>
            </a:r>
            <a:endParaRPr lang="en-CA" dirty="0"/>
          </a:p>
        </p:txBody>
      </p:sp>
      <p:sp>
        <p:nvSpPr>
          <p:cNvPr id="6" name="Footer Placeholder 5"/>
          <p:cNvSpPr>
            <a:spLocks noGrp="1"/>
          </p:cNvSpPr>
          <p:nvPr>
            <p:ph type="ftr" sz="quarter" idx="11"/>
          </p:nvPr>
        </p:nvSpPr>
        <p:spPr/>
        <p:txBody>
          <a:bodyPr/>
          <a:lstStyle/>
          <a:p>
            <a:r>
              <a:rPr lang="en-US" dirty="0"/>
              <a:t>Source: 2022 First-Year Student Survey</a:t>
            </a:r>
            <a:endParaRPr lang="en-CA" dirty="0"/>
          </a:p>
        </p:txBody>
      </p:sp>
      <p:sp>
        <p:nvSpPr>
          <p:cNvPr id="7" name="Slide Number Placeholder 6"/>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459287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r>
              <a:rPr lang="en-US"/>
              <a:t>October 2018</a:t>
            </a:r>
            <a:endParaRPr lang="en-CA" dirty="0"/>
          </a:p>
        </p:txBody>
      </p:sp>
      <p:sp>
        <p:nvSpPr>
          <p:cNvPr id="8" name="Footer Placeholder 7"/>
          <p:cNvSpPr>
            <a:spLocks noGrp="1"/>
          </p:cNvSpPr>
          <p:nvPr>
            <p:ph type="ftr" sz="quarter" idx="11"/>
          </p:nvPr>
        </p:nvSpPr>
        <p:spPr/>
        <p:txBody>
          <a:bodyPr/>
          <a:lstStyle/>
          <a:p>
            <a:r>
              <a:rPr lang="en-US" dirty="0"/>
              <a:t>Source: 2022 First-Year Student Survey</a:t>
            </a:r>
            <a:endParaRPr lang="en-CA" dirty="0"/>
          </a:p>
        </p:txBody>
      </p:sp>
      <p:sp>
        <p:nvSpPr>
          <p:cNvPr id="9" name="Slide Number Placeholder 8"/>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990642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r>
              <a:rPr lang="en-US"/>
              <a:t>October 2018</a:t>
            </a:r>
            <a:endParaRPr lang="en-CA" dirty="0"/>
          </a:p>
        </p:txBody>
      </p:sp>
      <p:sp>
        <p:nvSpPr>
          <p:cNvPr id="4" name="Footer Placeholder 3"/>
          <p:cNvSpPr>
            <a:spLocks noGrp="1"/>
          </p:cNvSpPr>
          <p:nvPr>
            <p:ph type="ftr" sz="quarter" idx="11"/>
          </p:nvPr>
        </p:nvSpPr>
        <p:spPr/>
        <p:txBody>
          <a:bodyPr/>
          <a:lstStyle/>
          <a:p>
            <a:r>
              <a:rPr lang="en-US" dirty="0"/>
              <a:t>Source: 2022 First-Year Student Survey</a:t>
            </a:r>
            <a:endParaRPr lang="en-CA" dirty="0"/>
          </a:p>
        </p:txBody>
      </p:sp>
      <p:sp>
        <p:nvSpPr>
          <p:cNvPr id="5" name="Slide Number Placeholder 4"/>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4032460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October 2018</a:t>
            </a:r>
            <a:endParaRPr lang="en-CA" dirty="0"/>
          </a:p>
        </p:txBody>
      </p:sp>
      <p:sp>
        <p:nvSpPr>
          <p:cNvPr id="3" name="Footer Placeholder 2"/>
          <p:cNvSpPr>
            <a:spLocks noGrp="1"/>
          </p:cNvSpPr>
          <p:nvPr>
            <p:ph type="ftr" sz="quarter" idx="11"/>
          </p:nvPr>
        </p:nvSpPr>
        <p:spPr/>
        <p:txBody>
          <a:bodyPr/>
          <a:lstStyle/>
          <a:p>
            <a:r>
              <a:rPr lang="en-US" dirty="0"/>
              <a:t>Source: 2022 First-Year Student Survey</a:t>
            </a:r>
            <a:endParaRPr lang="en-CA" dirty="0"/>
          </a:p>
        </p:txBody>
      </p:sp>
      <p:sp>
        <p:nvSpPr>
          <p:cNvPr id="4" name="Slide Number Placeholder 3"/>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4000039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October 2018</a:t>
            </a:r>
            <a:endParaRPr lang="en-CA" dirty="0"/>
          </a:p>
        </p:txBody>
      </p:sp>
      <p:sp>
        <p:nvSpPr>
          <p:cNvPr id="6" name="Footer Placeholder 5"/>
          <p:cNvSpPr>
            <a:spLocks noGrp="1"/>
          </p:cNvSpPr>
          <p:nvPr>
            <p:ph type="ftr" sz="quarter" idx="11"/>
          </p:nvPr>
        </p:nvSpPr>
        <p:spPr/>
        <p:txBody>
          <a:bodyPr/>
          <a:lstStyle/>
          <a:p>
            <a:r>
              <a:rPr lang="en-US" dirty="0"/>
              <a:t>Source: 2022 First-Year Student Survey</a:t>
            </a:r>
            <a:endParaRPr lang="en-CA" dirty="0"/>
          </a:p>
        </p:txBody>
      </p:sp>
      <p:sp>
        <p:nvSpPr>
          <p:cNvPr id="7" name="Slide Number Placeholder 6"/>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3144849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October 2018</a:t>
            </a:r>
            <a:endParaRPr lang="en-CA" dirty="0"/>
          </a:p>
        </p:txBody>
      </p:sp>
      <p:sp>
        <p:nvSpPr>
          <p:cNvPr id="6" name="Footer Placeholder 5"/>
          <p:cNvSpPr>
            <a:spLocks noGrp="1"/>
          </p:cNvSpPr>
          <p:nvPr>
            <p:ph type="ftr" sz="quarter" idx="11"/>
          </p:nvPr>
        </p:nvSpPr>
        <p:spPr/>
        <p:txBody>
          <a:bodyPr/>
          <a:lstStyle/>
          <a:p>
            <a:r>
              <a:rPr lang="en-US" dirty="0"/>
              <a:t>Source: 2022 First-Year Student Survey</a:t>
            </a:r>
            <a:endParaRPr lang="en-CA" dirty="0"/>
          </a:p>
        </p:txBody>
      </p:sp>
      <p:sp>
        <p:nvSpPr>
          <p:cNvPr id="7" name="Slide Number Placeholder 6"/>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248170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2486988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2339651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October 2018</a:t>
            </a:r>
            <a:endParaRPr lang="en-CA"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Source: 2022 First-Year Student Survey</a:t>
            </a:r>
            <a:endParaRPr lang="en-CA"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CED5F-5A93-457F-95BD-8B7A51F7AF90}" type="slidenum">
              <a:rPr lang="en-CA" smtClean="0"/>
              <a:t>‹#›</a:t>
            </a:fld>
            <a:endParaRPr lang="en-CA" dirty="0"/>
          </a:p>
        </p:txBody>
      </p:sp>
    </p:spTree>
    <p:extLst>
      <p:ext uri="{BB962C8B-B14F-4D97-AF65-F5344CB8AC3E}">
        <p14:creationId xmlns:p14="http://schemas.microsoft.com/office/powerpoint/2010/main" val="1606150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cusc-ccreu.ca/wordpress/?page_id=3351&amp;lang=e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6.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hart" Target="../charts/chart18.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hart" Target="../charts/chart20.xml"/><Relationship Id="rId5" Type="http://schemas.openxmlformats.org/officeDocument/2006/relationships/image" Target="../media/image5.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2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hart" Target="../charts/chart23.xml"/><Relationship Id="rId4" Type="http://schemas.openxmlformats.org/officeDocument/2006/relationships/chart" Target="../charts/chart2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chart" Target="../charts/chart24.xml"/><Relationship Id="rId5" Type="http://schemas.openxmlformats.org/officeDocument/2006/relationships/image" Target="../media/image5.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0"/>
            <a:ext cx="2368781" cy="6858000"/>
          </a:xfrm>
          <a:prstGeom prst="rect">
            <a:avLst/>
          </a:prstGeom>
        </p:spPr>
      </p:pic>
      <p:sp>
        <p:nvSpPr>
          <p:cNvPr id="2" name="Title 1"/>
          <p:cNvSpPr>
            <a:spLocks noGrp="1"/>
          </p:cNvSpPr>
          <p:nvPr>
            <p:ph type="ctrTitle"/>
          </p:nvPr>
        </p:nvSpPr>
        <p:spPr>
          <a:xfrm>
            <a:off x="203201" y="2216933"/>
            <a:ext cx="11870266" cy="2424133"/>
          </a:xfrm>
        </p:spPr>
        <p:txBody>
          <a:bodyPr>
            <a:noAutofit/>
          </a:bodyPr>
          <a:lstStyle/>
          <a:p>
            <a:r>
              <a:rPr lang="en-US" sz="5400" b="1" dirty="0">
                <a:latin typeface="+mn-lt"/>
              </a:rPr>
              <a:t>CUSC-CCREU </a:t>
            </a:r>
            <a:br>
              <a:rPr lang="en-US" sz="5400" b="1" dirty="0">
                <a:latin typeface="+mn-lt"/>
              </a:rPr>
            </a:br>
            <a:r>
              <a:rPr lang="en-US" sz="5400" b="1" dirty="0">
                <a:latin typeface="+mn-lt"/>
              </a:rPr>
              <a:t>2025 First Year Student Survey: </a:t>
            </a:r>
            <a:br>
              <a:rPr lang="en-US" sz="5400" b="1" dirty="0">
                <a:latin typeface="+mn-lt"/>
              </a:rPr>
            </a:br>
            <a:r>
              <a:rPr lang="en-US" sz="5400" b="1" i="1" dirty="0">
                <a:latin typeface="+mn-lt"/>
              </a:rPr>
              <a:t>Quick Facts</a:t>
            </a:r>
            <a:endParaRPr lang="en-CA" sz="5400" i="1" dirty="0">
              <a:latin typeface="+mn-lt"/>
            </a:endParaRPr>
          </a:p>
        </p:txBody>
      </p:sp>
      <p:pic>
        <p:nvPicPr>
          <p:cNvPr id="8" name="Picture 7"/>
          <p:cNvPicPr>
            <a:picLocks noChangeAspect="1"/>
          </p:cNvPicPr>
          <p:nvPr/>
        </p:nvPicPr>
        <p:blipFill>
          <a:blip r:embed="rId4"/>
          <a:stretch>
            <a:fillRect/>
          </a:stretch>
        </p:blipFill>
        <p:spPr>
          <a:xfrm>
            <a:off x="11353727" y="0"/>
            <a:ext cx="838273" cy="784928"/>
          </a:xfrm>
          <a:prstGeom prst="rect">
            <a:avLst/>
          </a:prstGeom>
        </p:spPr>
      </p:pic>
      <p:pic>
        <p:nvPicPr>
          <p:cNvPr id="9" name="Picture 8"/>
          <p:cNvPicPr/>
          <p:nvPr/>
        </p:nvPicPr>
        <p:blipFill>
          <a:blip r:embed="rId5">
            <a:extLst>
              <a:ext uri="{28A0092B-C50C-407E-A947-70E740481C1C}">
                <a14:useLocalDpi xmlns:a14="http://schemas.microsoft.com/office/drawing/2010/main" val="0"/>
              </a:ext>
            </a:extLst>
          </a:blip>
          <a:stretch>
            <a:fillRect/>
          </a:stretch>
        </p:blipFill>
        <p:spPr>
          <a:xfrm>
            <a:off x="4685937" y="5099002"/>
            <a:ext cx="2857863" cy="970735"/>
          </a:xfrm>
          <a:prstGeom prst="rect">
            <a:avLst/>
          </a:prstGeom>
        </p:spPr>
      </p:pic>
      <p:pic>
        <p:nvPicPr>
          <p:cNvPr id="3" name="Picture 2" descr="A red and black background with white letters and numbers&#10;&#10;Description automatically generated">
            <a:extLst>
              <a:ext uri="{FF2B5EF4-FFF2-40B4-BE49-F238E27FC236}">
                <a16:creationId xmlns:a16="http://schemas.microsoft.com/office/drawing/2014/main" id="{23DDCC72-1C67-DD6C-6599-47A835FABA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0679" y="243338"/>
            <a:ext cx="3090642" cy="1083179"/>
          </a:xfrm>
          <a:prstGeom prst="rect">
            <a:avLst/>
          </a:prstGeom>
        </p:spPr>
      </p:pic>
    </p:spTree>
    <p:extLst>
      <p:ext uri="{BB962C8B-B14F-4D97-AF65-F5344CB8AC3E}">
        <p14:creationId xmlns:p14="http://schemas.microsoft.com/office/powerpoint/2010/main" val="587315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3178175"/>
          </a:xfrm>
        </p:spPr>
        <p:txBody>
          <a:bodyPr>
            <a:noAutofit/>
          </a:bodyPr>
          <a:lstStyle/>
          <a:p>
            <a:r>
              <a:rPr lang="en-US" sz="2000" dirty="0"/>
              <a:t>CUSC-CCREU is Canada's longest standing and foremost provider of undergraduate student satisfaction and experience surveys. Since CUSC's inception in 1994, universities across Canada have jointly implemented surveys of their undergraduate students to be able to better understand and serve their students.</a:t>
            </a:r>
            <a:br>
              <a:rPr lang="en-US" sz="2000" dirty="0"/>
            </a:br>
            <a:br>
              <a:rPr lang="en-US" sz="2000" dirty="0"/>
            </a:br>
            <a:r>
              <a:rPr lang="en-US" sz="2000" dirty="0"/>
              <a:t>The 2025 First Year Student Survey was distributed to 47,759 students, resulting in feedback from 11,901 students across Canada from 39 institutions.</a:t>
            </a:r>
            <a:br>
              <a:rPr lang="en-US" sz="2000" dirty="0"/>
            </a:br>
            <a:br>
              <a:rPr lang="en-US" sz="2000" dirty="0"/>
            </a:br>
            <a:r>
              <a:rPr lang="en-US" sz="2000" dirty="0"/>
              <a:t>For the master report that gives results for all survey questions by university group and Canada overall, visit CUSC-CCREU Results &gt; </a:t>
            </a:r>
            <a:r>
              <a:rPr lang="en-US" sz="2000" dirty="0">
                <a:hlinkClick r:id="rId3"/>
              </a:rPr>
              <a:t>Master Reports</a:t>
            </a:r>
            <a:r>
              <a:rPr lang="en-US" sz="2000" dirty="0"/>
              <a:t>.</a:t>
            </a:r>
            <a:endParaRPr lang="en-CA" sz="2000" dirty="0"/>
          </a:p>
        </p:txBody>
      </p:sp>
      <p:pic>
        <p:nvPicPr>
          <p:cNvPr id="4" name="Picture 3"/>
          <p:cNvPicPr>
            <a:picLocks noChangeAspect="1"/>
          </p:cNvPicPr>
          <p:nvPr/>
        </p:nvPicPr>
        <p:blipFill>
          <a:blip r:embed="rId4"/>
          <a:stretch>
            <a:fillRect/>
          </a:stretch>
        </p:blipFill>
        <p:spPr>
          <a:xfrm>
            <a:off x="0" y="4747077"/>
            <a:ext cx="3177815" cy="2110923"/>
          </a:xfrm>
          <a:prstGeom prst="rect">
            <a:avLst/>
          </a:prstGeom>
        </p:spPr>
      </p:pic>
      <p:graphicFrame>
        <p:nvGraphicFramePr>
          <p:cNvPr id="8" name="Content Placeholder 7"/>
          <p:cNvGraphicFramePr>
            <a:graphicFrameLocks noGrp="1"/>
          </p:cNvGraphicFramePr>
          <p:nvPr>
            <p:ph idx="1"/>
            <p:extLst>
              <p:ext uri="{D42A27DB-BD31-4B8C-83A1-F6EECF244321}">
                <p14:modId xmlns:p14="http://schemas.microsoft.com/office/powerpoint/2010/main" val="4138859593"/>
              </p:ext>
            </p:extLst>
          </p:nvPr>
        </p:nvGraphicFramePr>
        <p:xfrm>
          <a:off x="838199" y="3189213"/>
          <a:ext cx="10515528" cy="2465339"/>
        </p:xfrm>
        <a:graphic>
          <a:graphicData uri="http://schemas.openxmlformats.org/drawingml/2006/table">
            <a:tbl>
              <a:tblPr firstRow="1" firstCol="1" bandRow="1">
                <a:tableStyleId>{073A0DAA-6AF3-43AB-8588-CEC1D06C72B9}</a:tableStyleId>
              </a:tblPr>
              <a:tblGrid>
                <a:gridCol w="3784810">
                  <a:extLst>
                    <a:ext uri="{9D8B030D-6E8A-4147-A177-3AD203B41FA5}">
                      <a16:colId xmlns:a16="http://schemas.microsoft.com/office/drawing/2014/main" val="20000"/>
                    </a:ext>
                  </a:extLst>
                </a:gridCol>
                <a:gridCol w="1853386">
                  <a:extLst>
                    <a:ext uri="{9D8B030D-6E8A-4147-A177-3AD203B41FA5}">
                      <a16:colId xmlns:a16="http://schemas.microsoft.com/office/drawing/2014/main" val="20001"/>
                    </a:ext>
                  </a:extLst>
                </a:gridCol>
                <a:gridCol w="2539268">
                  <a:extLst>
                    <a:ext uri="{9D8B030D-6E8A-4147-A177-3AD203B41FA5}">
                      <a16:colId xmlns:a16="http://schemas.microsoft.com/office/drawing/2014/main" val="20002"/>
                    </a:ext>
                  </a:extLst>
                </a:gridCol>
                <a:gridCol w="2338064">
                  <a:extLst>
                    <a:ext uri="{9D8B030D-6E8A-4147-A177-3AD203B41FA5}">
                      <a16:colId xmlns:a16="http://schemas.microsoft.com/office/drawing/2014/main" val="20003"/>
                    </a:ext>
                  </a:extLst>
                </a:gridCol>
              </a:tblGrid>
              <a:tr h="1013819">
                <a:tc>
                  <a:txBody>
                    <a:bodyPr/>
                    <a:lstStyle/>
                    <a:p>
                      <a:pPr algn="ctr">
                        <a:spcAft>
                          <a:spcPts val="0"/>
                        </a:spcAft>
                      </a:pPr>
                      <a:r>
                        <a:rPr lang="en-CA" sz="1000" dirty="0">
                          <a:effectLst/>
                        </a:rPr>
                        <a:t> </a:t>
                      </a:r>
                      <a:endParaRPr lang="en-CA" sz="1200" dirty="0">
                        <a:effectLst/>
                        <a:latin typeface="Times New Roman" panose="02020603050405020304" pitchFamily="18" charset="0"/>
                        <a:ea typeface="Calibri" panose="020F0502020204030204" pitchFamily="34" charset="0"/>
                      </a:endParaRPr>
                    </a:p>
                  </a:txBody>
                  <a:tcPr marL="68580" marR="68580" marT="0" marB="0">
                    <a:solidFill>
                      <a:srgbClr val="A71930"/>
                    </a:solidFill>
                  </a:tcPr>
                </a:tc>
                <a:tc>
                  <a:txBody>
                    <a:bodyPr/>
                    <a:lstStyle/>
                    <a:p>
                      <a:pPr algn="ctr">
                        <a:spcAft>
                          <a:spcPts val="0"/>
                        </a:spcAft>
                      </a:pPr>
                      <a:r>
                        <a:rPr lang="en-CA" sz="2400" dirty="0">
                          <a:effectLst/>
                        </a:rPr>
                        <a:t>Sample</a:t>
                      </a:r>
                      <a:endParaRPr lang="en-CA" sz="2000" dirty="0">
                        <a:effectLst/>
                        <a:latin typeface="Times New Roman" panose="02020603050405020304" pitchFamily="18" charset="0"/>
                        <a:ea typeface="Calibri" panose="020F0502020204030204" pitchFamily="34" charset="0"/>
                      </a:endParaRPr>
                    </a:p>
                  </a:txBody>
                  <a:tcPr marL="68580" marR="68580" marT="0" marB="0" anchor="ctr">
                    <a:solidFill>
                      <a:srgbClr val="A71930"/>
                    </a:solidFill>
                  </a:tcPr>
                </a:tc>
                <a:tc>
                  <a:txBody>
                    <a:bodyPr/>
                    <a:lstStyle/>
                    <a:p>
                      <a:pPr algn="ctr">
                        <a:spcAft>
                          <a:spcPts val="0"/>
                        </a:spcAft>
                      </a:pPr>
                      <a:r>
                        <a:rPr lang="en-CA" sz="2400" dirty="0">
                          <a:effectLst/>
                        </a:rPr>
                        <a:t>Completed surveys</a:t>
                      </a:r>
                      <a:endParaRPr lang="en-CA" sz="2400" dirty="0">
                        <a:effectLst/>
                        <a:latin typeface="Times New Roman" panose="02020603050405020304" pitchFamily="18" charset="0"/>
                        <a:ea typeface="Calibri" panose="020F0502020204030204" pitchFamily="34" charset="0"/>
                      </a:endParaRPr>
                    </a:p>
                  </a:txBody>
                  <a:tcPr marL="68580" marR="68580" marT="0" marB="0" anchor="ctr">
                    <a:solidFill>
                      <a:srgbClr val="A71930"/>
                    </a:solidFill>
                  </a:tcPr>
                </a:tc>
                <a:tc>
                  <a:txBody>
                    <a:bodyPr/>
                    <a:lstStyle/>
                    <a:p>
                      <a:pPr algn="ctr">
                        <a:spcAft>
                          <a:spcPts val="0"/>
                        </a:spcAft>
                      </a:pPr>
                      <a:r>
                        <a:rPr lang="en-CA" sz="2400" dirty="0">
                          <a:effectLst/>
                        </a:rPr>
                        <a:t>Response rate</a:t>
                      </a:r>
                      <a:endParaRPr lang="en-CA" sz="3600" dirty="0">
                        <a:effectLst/>
                        <a:latin typeface="Times New Roman" panose="02020603050405020304" pitchFamily="18" charset="0"/>
                        <a:ea typeface="Calibri" panose="020F0502020204030204" pitchFamily="34" charset="0"/>
                      </a:endParaRPr>
                    </a:p>
                  </a:txBody>
                  <a:tcPr marL="68580" marR="68580" marT="0" marB="0" anchor="ctr">
                    <a:solidFill>
                      <a:srgbClr val="A71930"/>
                    </a:solidFill>
                  </a:tcPr>
                </a:tc>
                <a:extLst>
                  <a:ext uri="{0D108BD9-81ED-4DB2-BD59-A6C34878D82A}">
                    <a16:rowId xmlns:a16="http://schemas.microsoft.com/office/drawing/2014/main" val="10000"/>
                  </a:ext>
                </a:extLst>
              </a:tr>
              <a:tr h="720000">
                <a:tc>
                  <a:txBody>
                    <a:bodyPr/>
                    <a:lstStyle/>
                    <a:p>
                      <a:pPr algn="ctr">
                        <a:spcAft>
                          <a:spcPts val="0"/>
                        </a:spcAft>
                      </a:pPr>
                      <a:r>
                        <a:rPr lang="en-CA" sz="2400" dirty="0">
                          <a:solidFill>
                            <a:schemeClr val="tx1"/>
                          </a:solidFill>
                          <a:effectLst/>
                          <a:latin typeface="+mn-lt"/>
                          <a:ea typeface="Calibri" panose="020F0502020204030204" pitchFamily="34" charset="0"/>
                        </a:rPr>
                        <a:t>University of the Fraser Valley</a:t>
                      </a:r>
                    </a:p>
                  </a:txBody>
                  <a:tcPr marL="68580" marR="68580" marT="0" marB="0" anchor="ctr">
                    <a:solidFill>
                      <a:srgbClr val="F3CF45"/>
                    </a:solidFill>
                  </a:tcPr>
                </a:tc>
                <a:tc>
                  <a:txBody>
                    <a:bodyPr/>
                    <a:lstStyle/>
                    <a:p>
                      <a:pPr algn="ctr">
                        <a:lnSpc>
                          <a:spcPct val="100000"/>
                        </a:lnSpc>
                        <a:spcAft>
                          <a:spcPts val="0"/>
                        </a:spcAft>
                      </a:pPr>
                      <a:r>
                        <a:rPr lang="en-CA" sz="2400" b="1" dirty="0">
                          <a:effectLst/>
                          <a:latin typeface="+mn-lt"/>
                          <a:ea typeface="Calibri" panose="020F0502020204030204" pitchFamily="34" charset="0"/>
                        </a:rPr>
                        <a:t>712</a:t>
                      </a:r>
                    </a:p>
                  </a:txBody>
                  <a:tcPr marL="68580" marR="68580" marT="0" marB="0" anchor="ctr">
                    <a:solidFill>
                      <a:srgbClr val="F3CF45"/>
                    </a:solidFill>
                  </a:tcPr>
                </a:tc>
                <a:tc>
                  <a:txBody>
                    <a:bodyPr/>
                    <a:lstStyle/>
                    <a:p>
                      <a:pPr marL="0" algn="ctr" defTabSz="914400" rtl="0" eaLnBrk="1" latinLnBrk="0" hangingPunct="1">
                        <a:lnSpc>
                          <a:spcPct val="100000"/>
                        </a:lnSpc>
                        <a:spcAft>
                          <a:spcPts val="0"/>
                        </a:spcAft>
                      </a:pPr>
                      <a:r>
                        <a:rPr lang="en-US" sz="2400" b="1" kern="1200" dirty="0">
                          <a:solidFill>
                            <a:schemeClr val="dk1"/>
                          </a:solidFill>
                          <a:effectLst/>
                          <a:latin typeface="+mn-lt"/>
                          <a:ea typeface="+mn-ea"/>
                          <a:cs typeface="+mn-cs"/>
                        </a:rPr>
                        <a:t>178</a:t>
                      </a:r>
                      <a:endParaRPr lang="en-CA" sz="2400" b="1" kern="1200" dirty="0">
                        <a:solidFill>
                          <a:schemeClr val="dk1"/>
                        </a:solidFill>
                        <a:effectLst/>
                        <a:latin typeface="+mn-lt"/>
                        <a:ea typeface="+mn-ea"/>
                        <a:cs typeface="+mn-cs"/>
                      </a:endParaRPr>
                    </a:p>
                  </a:txBody>
                  <a:tcPr marL="68580" marR="68580" marT="0" marB="0" anchor="ctr">
                    <a:solidFill>
                      <a:srgbClr val="F3CF45"/>
                    </a:solidFill>
                  </a:tcPr>
                </a:tc>
                <a:tc>
                  <a:txBody>
                    <a:bodyPr/>
                    <a:lstStyle/>
                    <a:p>
                      <a:pPr marL="0" algn="ctr" defTabSz="914400" rtl="0" eaLnBrk="1" latinLnBrk="0" hangingPunct="1">
                        <a:lnSpc>
                          <a:spcPct val="100000"/>
                        </a:lnSpc>
                        <a:spcAft>
                          <a:spcPts val="0"/>
                        </a:spcAft>
                      </a:pPr>
                      <a:r>
                        <a:rPr lang="en-CA" sz="2400" b="1" kern="1200" dirty="0">
                          <a:solidFill>
                            <a:schemeClr val="dk1"/>
                          </a:solidFill>
                          <a:effectLst/>
                          <a:latin typeface="+mn-lt"/>
                          <a:ea typeface="+mn-ea"/>
                          <a:cs typeface="+mn-cs"/>
                        </a:rPr>
                        <a:t>25.0%</a:t>
                      </a:r>
                    </a:p>
                  </a:txBody>
                  <a:tcPr marL="68580" marR="68580" marT="0" marB="0" anchor="ctr">
                    <a:solidFill>
                      <a:srgbClr val="F3CF45"/>
                    </a:solidFill>
                  </a:tcPr>
                </a:tc>
                <a:extLst>
                  <a:ext uri="{0D108BD9-81ED-4DB2-BD59-A6C34878D82A}">
                    <a16:rowId xmlns:a16="http://schemas.microsoft.com/office/drawing/2014/main" val="10001"/>
                  </a:ext>
                </a:extLst>
              </a:tr>
              <a:tr h="720000">
                <a:tc>
                  <a:txBody>
                    <a:bodyPr/>
                    <a:lstStyle/>
                    <a:p>
                      <a:pPr marL="0" algn="ctr" defTabSz="914400" rtl="0" eaLnBrk="1" latinLnBrk="0" hangingPunct="1">
                        <a:lnSpc>
                          <a:spcPct val="100000"/>
                        </a:lnSpc>
                        <a:spcAft>
                          <a:spcPts val="0"/>
                        </a:spcAft>
                      </a:pPr>
                      <a:r>
                        <a:rPr lang="en-CA" sz="2400" b="1" kern="1200" dirty="0">
                          <a:solidFill>
                            <a:schemeClr val="bg1"/>
                          </a:solidFill>
                          <a:effectLst/>
                          <a:latin typeface="+mn-lt"/>
                          <a:ea typeface="+mn-ea"/>
                          <a:cs typeface="+mn-cs"/>
                        </a:rPr>
                        <a:t>Canada</a:t>
                      </a:r>
                    </a:p>
                  </a:txBody>
                  <a:tcPr marL="68580" marR="68580" marT="0" marB="0" anchor="ctr">
                    <a:solidFill>
                      <a:srgbClr val="A71930"/>
                    </a:solidFill>
                  </a:tcPr>
                </a:tc>
                <a:tc>
                  <a:txBody>
                    <a:bodyPr/>
                    <a:lstStyle/>
                    <a:p>
                      <a:pPr algn="ctr">
                        <a:lnSpc>
                          <a:spcPct val="100000"/>
                        </a:lnSpc>
                        <a:spcAft>
                          <a:spcPts val="0"/>
                        </a:spcAft>
                      </a:pPr>
                      <a:r>
                        <a:rPr lang="en-CA" sz="2400" b="1" kern="1200" dirty="0">
                          <a:solidFill>
                            <a:schemeClr val="bg1"/>
                          </a:solidFill>
                          <a:effectLst/>
                          <a:latin typeface="+mn-lt"/>
                          <a:ea typeface="+mn-ea"/>
                          <a:cs typeface="+mn-cs"/>
                        </a:rPr>
                        <a:t>47,759</a:t>
                      </a:r>
                    </a:p>
                  </a:txBody>
                  <a:tcPr marL="68580" marR="68580" marT="0" marB="0" anchor="ctr">
                    <a:solidFill>
                      <a:srgbClr val="A71930"/>
                    </a:solidFill>
                  </a:tcPr>
                </a:tc>
                <a:tc>
                  <a:txBody>
                    <a:bodyPr/>
                    <a:lstStyle/>
                    <a:p>
                      <a:pPr marL="0" algn="ctr" defTabSz="914400" rtl="0" eaLnBrk="1" latinLnBrk="0" hangingPunct="1">
                        <a:lnSpc>
                          <a:spcPct val="100000"/>
                        </a:lnSpc>
                        <a:spcAft>
                          <a:spcPts val="0"/>
                        </a:spcAft>
                      </a:pPr>
                      <a:r>
                        <a:rPr lang="en-CA" sz="2400" b="1" kern="1200" dirty="0">
                          <a:solidFill>
                            <a:schemeClr val="bg1"/>
                          </a:solidFill>
                          <a:effectLst/>
                          <a:latin typeface="+mn-lt"/>
                          <a:ea typeface="+mn-ea"/>
                          <a:cs typeface="+mn-cs"/>
                        </a:rPr>
                        <a:t>11,901</a:t>
                      </a:r>
                    </a:p>
                  </a:txBody>
                  <a:tcPr marL="68580" marR="68580" marT="0" marB="0" anchor="ctr">
                    <a:solidFill>
                      <a:srgbClr val="A71930"/>
                    </a:solidFill>
                  </a:tcPr>
                </a:tc>
                <a:tc>
                  <a:txBody>
                    <a:bodyPr/>
                    <a:lstStyle/>
                    <a:p>
                      <a:pPr marL="0" algn="ctr" defTabSz="914400" rtl="0" eaLnBrk="1" latinLnBrk="0" hangingPunct="1">
                        <a:lnSpc>
                          <a:spcPct val="100000"/>
                        </a:lnSpc>
                        <a:spcAft>
                          <a:spcPts val="0"/>
                        </a:spcAft>
                      </a:pPr>
                      <a:r>
                        <a:rPr lang="en-CA" sz="2400" b="1" kern="1200" dirty="0">
                          <a:solidFill>
                            <a:schemeClr val="bg1"/>
                          </a:solidFill>
                          <a:effectLst/>
                          <a:latin typeface="+mn-lt"/>
                          <a:ea typeface="+mn-ea"/>
                          <a:cs typeface="+mn-cs"/>
                        </a:rPr>
                        <a:t>24.9%</a:t>
                      </a:r>
                    </a:p>
                  </a:txBody>
                  <a:tcPr marL="68580" marR="68580" marT="0" marB="0" anchor="ctr">
                    <a:solidFill>
                      <a:srgbClr val="A71930"/>
                    </a:solidFill>
                  </a:tcPr>
                </a:tc>
                <a:extLst>
                  <a:ext uri="{0D108BD9-81ED-4DB2-BD59-A6C34878D82A}">
                    <a16:rowId xmlns:a16="http://schemas.microsoft.com/office/drawing/2014/main" val="10002"/>
                  </a:ext>
                </a:extLst>
              </a:tr>
            </a:tbl>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7" name="Footer Placeholder 6"/>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357822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72000"/>
          </a:xfrm>
        </p:spPr>
        <p:txBody>
          <a:bodyPr>
            <a:normAutofit/>
          </a:bodyPr>
          <a:lstStyle/>
          <a:p>
            <a:pPr algn="ctr"/>
            <a:r>
              <a:rPr lang="en-CA" b="1" dirty="0">
                <a:solidFill>
                  <a:srgbClr val="A71930"/>
                </a:solidFill>
              </a:rPr>
              <a:t>Personal profile of respondents</a:t>
            </a:r>
            <a:endParaRPr lang="en-CA" dirty="0"/>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513598424"/>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049337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rmAutofit/>
          </a:bodyPr>
          <a:lstStyle/>
          <a:p>
            <a:pPr algn="ctr"/>
            <a:r>
              <a:rPr lang="en-CA" b="1" dirty="0">
                <a:solidFill>
                  <a:srgbClr val="A71930"/>
                </a:solidFill>
              </a:rPr>
              <a:t>Academic profile of respondents</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165420088"/>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831299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a:bodyPr>
          <a:lstStyle/>
          <a:p>
            <a:pPr algn="ctr"/>
            <a:r>
              <a:rPr lang="en-CA" b="1" dirty="0">
                <a:solidFill>
                  <a:srgbClr val="A71930"/>
                </a:solidFill>
              </a:rPr>
              <a:t>Top 5 reasons for going to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427638421"/>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59950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Autofit/>
          </a:bodyPr>
          <a:lstStyle/>
          <a:p>
            <a:pPr algn="ctr"/>
            <a:r>
              <a:rPr lang="en-CA" b="1" dirty="0">
                <a:solidFill>
                  <a:srgbClr val="A71930"/>
                </a:solidFill>
              </a:rPr>
              <a:t>Applications for post-secondary</a:t>
            </a:r>
          </a:p>
        </p:txBody>
      </p:sp>
      <p:pic>
        <p:nvPicPr>
          <p:cNvPr id="5" name="Picture 4"/>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040565734"/>
              </p:ext>
            </p:extLst>
          </p:nvPr>
        </p:nvGraphicFramePr>
        <p:xfrm>
          <a:off x="1248000" y="127387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a:blip r:embed="rId5"/>
          <a:stretch>
            <a:fillRect/>
          </a:stretch>
        </p:blipFill>
        <p:spPr>
          <a:xfrm>
            <a:off x="11353727" y="0"/>
            <a:ext cx="838273" cy="784928"/>
          </a:xfrm>
          <a:prstGeom prst="rect">
            <a:avLst/>
          </a:prstGeom>
        </p:spPr>
      </p:pic>
      <p:pic>
        <p:nvPicPr>
          <p:cNvPr id="8" name="Picture 7"/>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44501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fontScale="90000"/>
          </a:bodyPr>
          <a:lstStyle/>
          <a:p>
            <a:pPr algn="ctr"/>
            <a:r>
              <a:rPr lang="en-CA" b="1" dirty="0">
                <a:solidFill>
                  <a:srgbClr val="A71930"/>
                </a:solidFill>
              </a:rPr>
              <a:t>Top 5 reasons for choosing </a:t>
            </a:r>
            <a:br>
              <a:rPr lang="en-CA" b="1" dirty="0">
                <a:solidFill>
                  <a:srgbClr val="A71930"/>
                </a:solidFill>
              </a:rPr>
            </a:br>
            <a:r>
              <a:rPr lang="en-CA" b="1" dirty="0">
                <a:solidFill>
                  <a:srgbClr val="A71930"/>
                </a:solidFill>
              </a:rPr>
              <a:t>this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1314708216"/>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4121826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046474102"/>
              </p:ext>
            </p:extLst>
          </p:nvPr>
        </p:nvGraphicFramePr>
        <p:xfrm>
          <a:off x="1248000" y="1233999"/>
          <a:ext cx="10944000" cy="4905544"/>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sp>
        <p:nvSpPr>
          <p:cNvPr id="2" name="Title 1"/>
          <p:cNvSpPr>
            <a:spLocks noGrp="1"/>
          </p:cNvSpPr>
          <p:nvPr>
            <p:ph type="title"/>
          </p:nvPr>
        </p:nvSpPr>
        <p:spPr>
          <a:xfrm>
            <a:off x="1" y="0"/>
            <a:ext cx="12192000" cy="1144588"/>
          </a:xfrm>
        </p:spPr>
        <p:txBody>
          <a:bodyPr>
            <a:noAutofit/>
          </a:bodyPr>
          <a:lstStyle/>
          <a:p>
            <a:pPr algn="ctr"/>
            <a:r>
              <a:rPr lang="en-CA" sz="3800" b="1" dirty="0">
                <a:solidFill>
                  <a:srgbClr val="A71930"/>
                </a:solidFill>
              </a:rPr>
              <a:t>Satisfaction with decision to attend this university</a:t>
            </a:r>
            <a:endParaRPr lang="en-CA" sz="3800" dirty="0">
              <a:solidFill>
                <a:srgbClr val="A71930"/>
              </a:solidFill>
            </a:endParaRPr>
          </a:p>
        </p:txBody>
      </p:sp>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440237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fontScale="90000"/>
          </a:bodyPr>
          <a:lstStyle/>
          <a:p>
            <a:pPr algn="ctr"/>
            <a:r>
              <a:rPr lang="en-CA" b="1" dirty="0">
                <a:solidFill>
                  <a:srgbClr val="A71930"/>
                </a:solidFill>
              </a:rPr>
              <a:t>Top 5 sources of information </a:t>
            </a:r>
            <a:br>
              <a:rPr lang="en-CA" b="1" dirty="0">
                <a:solidFill>
                  <a:srgbClr val="A71930"/>
                </a:solidFill>
              </a:rPr>
            </a:br>
            <a:r>
              <a:rPr lang="en-CA" b="1" dirty="0">
                <a:solidFill>
                  <a:srgbClr val="A71930"/>
                </a:solidFill>
              </a:rPr>
              <a:t>about this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1825815534"/>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025517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Autofit/>
          </a:bodyPr>
          <a:lstStyle/>
          <a:p>
            <a:pPr algn="ctr"/>
            <a:r>
              <a:rPr lang="en-US" sz="3200" b="1" dirty="0">
                <a:solidFill>
                  <a:srgbClr val="A71930"/>
                </a:solidFill>
              </a:rPr>
              <a:t>Orientation, satisfaction with aspects of orientation</a:t>
            </a:r>
            <a:endParaRPr lang="en-CA" sz="3200" b="1" dirty="0">
              <a:solidFill>
                <a:srgbClr val="A71930"/>
              </a:solidFill>
            </a:endParaRPr>
          </a:p>
        </p:txBody>
      </p:sp>
      <p:pic>
        <p:nvPicPr>
          <p:cNvPr id="5" name="Picture 4"/>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100195101"/>
              </p:ext>
            </p:extLst>
          </p:nvPr>
        </p:nvGraphicFramePr>
        <p:xfrm>
          <a:off x="1248000" y="2099752"/>
          <a:ext cx="10944000" cy="4141784"/>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a:blip r:embed="rId5"/>
          <a:stretch>
            <a:fillRect/>
          </a:stretch>
        </p:blipFill>
        <p:spPr>
          <a:xfrm>
            <a:off x="11353727" y="0"/>
            <a:ext cx="838273" cy="784928"/>
          </a:xfrm>
          <a:prstGeom prst="rect">
            <a:avLst/>
          </a:prstGeom>
        </p:spPr>
      </p:pic>
      <p:pic>
        <p:nvPicPr>
          <p:cNvPr id="8" name="Picture 7"/>
          <p:cNvPicPr>
            <a:picLocks noChangeAspect="1"/>
          </p:cNvPicPr>
          <p:nvPr/>
        </p:nvPicPr>
        <p:blipFill>
          <a:blip r:embed="rId6"/>
          <a:stretch>
            <a:fillRect/>
          </a:stretch>
        </p:blipFill>
        <p:spPr>
          <a:xfrm>
            <a:off x="5197813" y="6219411"/>
            <a:ext cx="1796374" cy="502064"/>
          </a:xfrm>
          <a:prstGeom prst="rect">
            <a:avLst/>
          </a:prstGeom>
        </p:spPr>
      </p:pic>
      <p:graphicFrame>
        <p:nvGraphicFramePr>
          <p:cNvPr id="9" name="Content Placeholder 3"/>
          <p:cNvGraphicFramePr>
            <a:graphicFrameLocks/>
          </p:cNvGraphicFramePr>
          <p:nvPr>
            <p:extLst>
              <p:ext uri="{D42A27DB-BD31-4B8C-83A1-F6EECF244321}">
                <p14:modId xmlns:p14="http://schemas.microsoft.com/office/powerpoint/2010/main" val="983568926"/>
              </p:ext>
            </p:extLst>
          </p:nvPr>
        </p:nvGraphicFramePr>
        <p:xfrm>
          <a:off x="1248000" y="892201"/>
          <a:ext cx="10944000" cy="1229676"/>
        </p:xfrm>
        <a:graphic>
          <a:graphicData uri="http://schemas.openxmlformats.org/drawingml/2006/chart">
            <c:chart xmlns:c="http://schemas.openxmlformats.org/drawingml/2006/chart" xmlns:r="http://schemas.openxmlformats.org/officeDocument/2006/relationships" r:id="rId7"/>
          </a:graphicData>
        </a:graphic>
      </p:graphicFrame>
      <p:sp>
        <p:nvSpPr>
          <p:cNvPr id="11"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2606428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Autofit/>
          </a:bodyPr>
          <a:lstStyle/>
          <a:p>
            <a:pPr algn="ctr"/>
            <a:r>
              <a:rPr lang="en-CA" b="1" dirty="0">
                <a:solidFill>
                  <a:srgbClr val="A71930"/>
                </a:solidFill>
              </a:rPr>
              <a:t>Expectations and experience</a:t>
            </a:r>
          </a:p>
        </p:txBody>
      </p:sp>
      <p:pic>
        <p:nvPicPr>
          <p:cNvPr id="5" name="Picture 4"/>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423785560"/>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a:blip r:embed="rId5"/>
          <a:stretch>
            <a:fillRect/>
          </a:stretch>
        </p:blipFill>
        <p:spPr>
          <a:xfrm>
            <a:off x="11353727" y="0"/>
            <a:ext cx="838273" cy="784928"/>
          </a:xfrm>
          <a:prstGeom prst="rect">
            <a:avLst/>
          </a:prstGeom>
        </p:spPr>
      </p:pic>
      <p:pic>
        <p:nvPicPr>
          <p:cNvPr id="8" name="Picture 7"/>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2057295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fontScale="90000"/>
          </a:bodyPr>
          <a:lstStyle/>
          <a:p>
            <a:pPr algn="ctr"/>
            <a:r>
              <a:rPr lang="en-CA" b="1" dirty="0">
                <a:solidFill>
                  <a:srgbClr val="A71930"/>
                </a:solidFill>
              </a:rPr>
              <a:t>Top 5 areas of success with transition </a:t>
            </a:r>
            <a:br>
              <a:rPr lang="en-CA" b="1" dirty="0">
                <a:solidFill>
                  <a:srgbClr val="A71930"/>
                </a:solidFill>
              </a:rPr>
            </a:br>
            <a:r>
              <a:rPr lang="en-CA" b="1" dirty="0">
                <a:solidFill>
                  <a:srgbClr val="A71930"/>
                </a:solidFill>
              </a:rPr>
              <a:t>to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408081915"/>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3471594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fontScale="90000"/>
          </a:bodyPr>
          <a:lstStyle/>
          <a:p>
            <a:pPr algn="ctr"/>
            <a:r>
              <a:rPr lang="en-CA" b="1" dirty="0">
                <a:solidFill>
                  <a:srgbClr val="A71930"/>
                </a:solidFill>
              </a:rPr>
              <a:t>Bottom 5 areas of success with </a:t>
            </a:r>
            <a:br>
              <a:rPr lang="en-CA" b="1" dirty="0">
                <a:solidFill>
                  <a:srgbClr val="A71930"/>
                </a:solidFill>
              </a:rPr>
            </a:br>
            <a:r>
              <a:rPr lang="en-CA" b="1" dirty="0">
                <a:solidFill>
                  <a:srgbClr val="A71930"/>
                </a:solidFill>
              </a:rPr>
              <a:t>transition to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872447355"/>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865307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Feel like I belong at this university</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959193172"/>
              </p:ext>
            </p:extLst>
          </p:nvPr>
        </p:nvGraphicFramePr>
        <p:xfrm>
          <a:off x="1248000" y="1323411"/>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3229362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Commitment to this university</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090763414"/>
              </p:ext>
            </p:extLst>
          </p:nvPr>
        </p:nvGraphicFramePr>
        <p:xfrm>
          <a:off x="1248000" y="127380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809510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Top 5 perceptions of professors</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4134323375"/>
              </p:ext>
            </p:extLst>
          </p:nvPr>
        </p:nvGraphicFramePr>
        <p:xfrm>
          <a:off x="1248000" y="1285023"/>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2310931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Bottom 5 perceptions of professors</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7509126"/>
              </p:ext>
            </p:extLst>
          </p:nvPr>
        </p:nvGraphicFramePr>
        <p:xfrm>
          <a:off x="1248000" y="127380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306828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Top 5 most important aspects of professors</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173001138"/>
              </p:ext>
            </p:extLst>
          </p:nvPr>
        </p:nvGraphicFramePr>
        <p:xfrm>
          <a:off x="1248000" y="127380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4002977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4747077"/>
            <a:ext cx="3177815" cy="2110923"/>
          </a:xfrm>
          <a:prstGeom prst="rect">
            <a:avLst/>
          </a:prstGeom>
        </p:spPr>
      </p:pic>
      <p:pic>
        <p:nvPicPr>
          <p:cNvPr id="8" name="Picture 7"/>
          <p:cNvPicPr>
            <a:picLocks noChangeAspect="1"/>
          </p:cNvPicPr>
          <p:nvPr/>
        </p:nvPicPr>
        <p:blipFill>
          <a:blip r:embed="rId4"/>
          <a:stretch>
            <a:fillRect/>
          </a:stretch>
        </p:blipFill>
        <p:spPr>
          <a:xfrm>
            <a:off x="11353727" y="0"/>
            <a:ext cx="838273" cy="784928"/>
          </a:xfrm>
          <a:prstGeom prst="rect">
            <a:avLst/>
          </a:prstGeom>
        </p:spPr>
      </p:pic>
      <p:sp>
        <p:nvSpPr>
          <p:cNvPr id="2" name="Title 1"/>
          <p:cNvSpPr>
            <a:spLocks noGrp="1"/>
          </p:cNvSpPr>
          <p:nvPr>
            <p:ph type="title"/>
          </p:nvPr>
        </p:nvSpPr>
        <p:spPr>
          <a:xfrm>
            <a:off x="0" y="0"/>
            <a:ext cx="12191999" cy="1166648"/>
          </a:xfrm>
        </p:spPr>
        <p:txBody>
          <a:bodyPr>
            <a:normAutofit/>
          </a:bodyPr>
          <a:lstStyle/>
          <a:p>
            <a:pPr algn="ctr"/>
            <a:r>
              <a:rPr lang="en-CA" sz="4200" b="1" dirty="0">
                <a:solidFill>
                  <a:srgbClr val="A71930"/>
                </a:solidFill>
              </a:rPr>
              <a:t>Satisfied with overall quality of teaching</a:t>
            </a:r>
            <a:endParaRPr lang="en-CA" sz="4200" dirty="0">
              <a:solidFill>
                <a:srgbClr val="A7193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63444982"/>
              </p:ext>
            </p:extLst>
          </p:nvPr>
        </p:nvGraphicFramePr>
        <p:xfrm>
          <a:off x="1248000" y="1245029"/>
          <a:ext cx="10944000" cy="4896000"/>
        </p:xfrm>
        <a:graphic>
          <a:graphicData uri="http://schemas.openxmlformats.org/drawingml/2006/chart">
            <c:chart xmlns:c="http://schemas.openxmlformats.org/drawingml/2006/chart" xmlns:r="http://schemas.openxmlformats.org/officeDocument/2006/relationships" r:id="rId5"/>
          </a:graphicData>
        </a:graphic>
      </p:graphicFrame>
      <p:pic>
        <p:nvPicPr>
          <p:cNvPr id="9" name="Picture 8"/>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249158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Perceptions of university education</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560546318"/>
              </p:ext>
            </p:extLst>
          </p:nvPr>
        </p:nvGraphicFramePr>
        <p:xfrm>
          <a:off x="1248000" y="127380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3873542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rmAutofit/>
          </a:bodyPr>
          <a:lstStyle/>
          <a:p>
            <a:pPr algn="ctr"/>
            <a:r>
              <a:rPr lang="en-CA" sz="4000" b="1" dirty="0">
                <a:solidFill>
                  <a:srgbClr val="A71930"/>
                </a:solidFill>
              </a:rPr>
              <a:t>Concern shown to me as an individual</a:t>
            </a:r>
          </a:p>
        </p:txBody>
      </p:sp>
      <p:pic>
        <p:nvPicPr>
          <p:cNvPr id="5" name="Picture 4"/>
          <p:cNvPicPr>
            <a:picLocks noChangeAspect="1"/>
          </p:cNvPicPr>
          <p:nvPr/>
        </p:nvPicPr>
        <p:blipFill>
          <a:blip r:embed="rId3"/>
          <a:stretch>
            <a:fillRect/>
          </a:stretch>
        </p:blipFill>
        <p:spPr>
          <a:xfrm>
            <a:off x="11353727" y="0"/>
            <a:ext cx="838273" cy="784928"/>
          </a:xfrm>
          <a:prstGeom prst="rect">
            <a:avLst/>
          </a:prstGeom>
        </p:spPr>
      </p:pic>
      <p:pic>
        <p:nvPicPr>
          <p:cNvPr id="6" name="Picture 5"/>
          <p:cNvPicPr>
            <a:picLocks noChangeAspect="1"/>
          </p:cNvPicPr>
          <p:nvPr/>
        </p:nvPicPr>
        <p:blipFill>
          <a:blip r:embed="rId4"/>
          <a:stretch>
            <a:fillRect/>
          </a:stretch>
        </p:blipFill>
        <p:spPr>
          <a:xfrm>
            <a:off x="5197813" y="6219411"/>
            <a:ext cx="1796374" cy="502064"/>
          </a:xfrm>
          <a:prstGeom prst="rect">
            <a:avLst/>
          </a:prstGeom>
        </p:spPr>
      </p:pic>
      <p:pic>
        <p:nvPicPr>
          <p:cNvPr id="7" name="Picture 6"/>
          <p:cNvPicPr>
            <a:picLocks noChangeAspect="1"/>
          </p:cNvPicPr>
          <p:nvPr/>
        </p:nvPicPr>
        <p:blipFill>
          <a:blip r:embed="rId5"/>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1547100144"/>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6"/>
          </a:graphicData>
        </a:graphic>
      </p:graphicFrame>
      <p:sp>
        <p:nvSpPr>
          <p:cNvPr id="8"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2357047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4747077"/>
            <a:ext cx="3177815" cy="2110923"/>
          </a:xfrm>
          <a:prstGeom prst="rect">
            <a:avLst/>
          </a:prstGeom>
        </p:spPr>
      </p:pic>
      <p:sp>
        <p:nvSpPr>
          <p:cNvPr id="2" name="Title 1"/>
          <p:cNvSpPr>
            <a:spLocks noGrp="1"/>
          </p:cNvSpPr>
          <p:nvPr>
            <p:ph type="title"/>
          </p:nvPr>
        </p:nvSpPr>
        <p:spPr>
          <a:xfrm>
            <a:off x="0" y="0"/>
            <a:ext cx="12192000" cy="972000"/>
          </a:xfrm>
        </p:spPr>
        <p:txBody>
          <a:bodyPr>
            <a:normAutofit/>
          </a:bodyPr>
          <a:lstStyle/>
          <a:p>
            <a:pPr algn="ctr"/>
            <a:r>
              <a:rPr lang="en-CA" sz="4000" b="1" dirty="0">
                <a:solidFill>
                  <a:srgbClr val="A71930"/>
                </a:solidFill>
              </a:rPr>
              <a:t>Recommend university to others</a:t>
            </a:r>
            <a:endParaRPr lang="en-CA" sz="4000" dirty="0">
              <a:solidFill>
                <a:srgbClr val="A7193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78435333"/>
              </p:ext>
            </p:extLst>
          </p:nvPr>
        </p:nvGraphicFramePr>
        <p:xfrm>
          <a:off x="1324200" y="128443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a:blip r:embed="rId5"/>
          <a:stretch>
            <a:fillRect/>
          </a:stretch>
        </p:blipFill>
        <p:spPr>
          <a:xfrm>
            <a:off x="11353727" y="0"/>
            <a:ext cx="838273" cy="784928"/>
          </a:xfrm>
          <a:prstGeom prst="rect">
            <a:avLst/>
          </a:prstGeom>
        </p:spPr>
      </p:pic>
      <p:pic>
        <p:nvPicPr>
          <p:cNvPr id="8" name="Picture 7"/>
          <p:cNvPicPr>
            <a:picLocks noChangeAspect="1"/>
          </p:cNvPicPr>
          <p:nvPr/>
        </p:nvPicPr>
        <p:blipFill>
          <a:blip r:embed="rId6"/>
          <a:stretch>
            <a:fillRect/>
          </a:stretch>
        </p:blipFill>
        <p:spPr>
          <a:xfrm>
            <a:off x="5197813" y="6219411"/>
            <a:ext cx="1796374" cy="502064"/>
          </a:xfrm>
          <a:prstGeom prst="rect">
            <a:avLst/>
          </a:prstGeom>
        </p:spPr>
      </p:pic>
      <p:sp>
        <p:nvSpPr>
          <p:cNvPr id="10" name="TextBox 9"/>
          <p:cNvSpPr txBox="1"/>
          <p:nvPr/>
        </p:nvSpPr>
        <p:spPr>
          <a:xfrm>
            <a:off x="8820150" y="4280419"/>
            <a:ext cx="3184885" cy="1569660"/>
          </a:xfrm>
          <a:prstGeom prst="rect">
            <a:avLst/>
          </a:prstGeom>
          <a:noFill/>
        </p:spPr>
        <p:txBody>
          <a:bodyPr wrap="square" rtlCol="0">
            <a:spAutoFit/>
          </a:bodyPr>
          <a:lstStyle/>
          <a:p>
            <a:r>
              <a:rPr lang="en-CA" sz="2400" b="1" dirty="0"/>
              <a:t>Net Promoter Score</a:t>
            </a:r>
          </a:p>
          <a:p>
            <a:endParaRPr lang="en-CA" sz="2400" dirty="0"/>
          </a:p>
          <a:p>
            <a:r>
              <a:rPr lang="en-CA" sz="2400" dirty="0"/>
              <a:t>UFV:     -18</a:t>
            </a:r>
          </a:p>
          <a:p>
            <a:r>
              <a:rPr lang="en-CA" sz="2400" dirty="0"/>
              <a:t>Canada: +3</a:t>
            </a:r>
          </a:p>
        </p:txBody>
      </p:sp>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086113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84531527"/>
              </p:ext>
            </p:extLst>
          </p:nvPr>
        </p:nvGraphicFramePr>
        <p:xfrm>
          <a:off x="524934" y="1269860"/>
          <a:ext cx="6266392" cy="49035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p:cNvGraphicFramePr/>
          <p:nvPr>
            <p:extLst>
              <p:ext uri="{D42A27DB-BD31-4B8C-83A1-F6EECF244321}">
                <p14:modId xmlns:p14="http://schemas.microsoft.com/office/powerpoint/2010/main" val="2615055603"/>
              </p:ext>
            </p:extLst>
          </p:nvPr>
        </p:nvGraphicFramePr>
        <p:xfrm>
          <a:off x="6049290" y="1269860"/>
          <a:ext cx="6142710" cy="4903514"/>
        </p:xfrm>
        <a:graphic>
          <a:graphicData uri="http://schemas.openxmlformats.org/drawingml/2006/chart">
            <c:chart xmlns:c="http://schemas.openxmlformats.org/drawingml/2006/chart" xmlns:r="http://schemas.openxmlformats.org/officeDocument/2006/relationships" r:id="rId5"/>
          </a:graphicData>
        </a:graphic>
      </p:graphicFrame>
      <p:pic>
        <p:nvPicPr>
          <p:cNvPr id="7" name="Picture 6"/>
          <p:cNvPicPr>
            <a:picLocks noChangeAspect="1"/>
          </p:cNvPicPr>
          <p:nvPr/>
        </p:nvPicPr>
        <p:blipFill>
          <a:blip r:embed="rId6"/>
          <a:stretch>
            <a:fillRect/>
          </a:stretch>
        </p:blipFill>
        <p:spPr>
          <a:xfrm>
            <a:off x="11353727" y="0"/>
            <a:ext cx="838273" cy="784928"/>
          </a:xfrm>
          <a:prstGeom prst="rect">
            <a:avLst/>
          </a:prstGeom>
        </p:spPr>
      </p:pic>
      <p:pic>
        <p:nvPicPr>
          <p:cNvPr id="8" name="Picture 7"/>
          <p:cNvPicPr>
            <a:picLocks noChangeAspect="1"/>
          </p:cNvPicPr>
          <p:nvPr/>
        </p:nvPicPr>
        <p:blipFill>
          <a:blip r:embed="rId7"/>
          <a:stretch>
            <a:fillRect/>
          </a:stretch>
        </p:blipFill>
        <p:spPr>
          <a:xfrm>
            <a:off x="5197813" y="6219411"/>
            <a:ext cx="1796374" cy="502064"/>
          </a:xfrm>
          <a:prstGeom prst="rect">
            <a:avLst/>
          </a:prstGeom>
        </p:spPr>
      </p:pic>
      <p:sp>
        <p:nvSpPr>
          <p:cNvPr id="11" name="Title 1"/>
          <p:cNvSpPr>
            <a:spLocks noGrp="1"/>
          </p:cNvSpPr>
          <p:nvPr>
            <p:ph type="title"/>
          </p:nvPr>
        </p:nvSpPr>
        <p:spPr>
          <a:xfrm>
            <a:off x="24712" y="0"/>
            <a:ext cx="5933921" cy="1325563"/>
          </a:xfrm>
        </p:spPr>
        <p:txBody>
          <a:bodyPr>
            <a:normAutofit/>
          </a:bodyPr>
          <a:lstStyle/>
          <a:p>
            <a:pPr algn="ctr"/>
            <a:r>
              <a:rPr lang="en-CA" sz="4000" b="1" dirty="0">
                <a:solidFill>
                  <a:srgbClr val="A71930"/>
                </a:solidFill>
              </a:rPr>
              <a:t>Top 5 most used facilities and services</a:t>
            </a:r>
          </a:p>
        </p:txBody>
      </p:sp>
      <p:sp>
        <p:nvSpPr>
          <p:cNvPr id="12" name="Title 1"/>
          <p:cNvSpPr txBox="1">
            <a:spLocks/>
          </p:cNvSpPr>
          <p:nvPr/>
        </p:nvSpPr>
        <p:spPr>
          <a:xfrm>
            <a:off x="6417732" y="0"/>
            <a:ext cx="5503335" cy="1325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3600" b="1" dirty="0">
                <a:solidFill>
                  <a:srgbClr val="A71930"/>
                </a:solidFill>
              </a:rPr>
              <a:t>Satisfaction with top 5 most used facilities and services</a:t>
            </a:r>
          </a:p>
        </p:txBody>
      </p:sp>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854760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rmAutofit fontScale="90000"/>
          </a:bodyPr>
          <a:lstStyle/>
          <a:p>
            <a:pPr algn="ctr"/>
            <a:r>
              <a:rPr lang="en-US" sz="4000" b="1" dirty="0">
                <a:solidFill>
                  <a:srgbClr val="A71930"/>
                </a:solidFill>
              </a:rPr>
              <a:t>Currently employed </a:t>
            </a:r>
            <a:br>
              <a:rPr lang="en-US" sz="4000" b="1" dirty="0">
                <a:solidFill>
                  <a:srgbClr val="A71930"/>
                </a:solidFill>
              </a:rPr>
            </a:br>
            <a:r>
              <a:rPr lang="en-US" sz="4000" b="1" dirty="0">
                <a:solidFill>
                  <a:srgbClr val="A71930"/>
                </a:solidFill>
              </a:rPr>
              <a:t>(outside of co-op programs)</a:t>
            </a:r>
            <a:endParaRPr lang="en-CA" sz="4000" b="1" dirty="0">
              <a:solidFill>
                <a:srgbClr val="A71930"/>
              </a:solidFill>
            </a:endParaRPr>
          </a:p>
        </p:txBody>
      </p:sp>
      <p:pic>
        <p:nvPicPr>
          <p:cNvPr id="6" name="Picture 5"/>
          <p:cNvPicPr>
            <a:picLocks noChangeAspect="1"/>
          </p:cNvPicPr>
          <p:nvPr/>
        </p:nvPicPr>
        <p:blipFill>
          <a:blip r:embed="rId3"/>
          <a:stretch>
            <a:fillRect/>
          </a:stretch>
        </p:blipFill>
        <p:spPr>
          <a:xfrm>
            <a:off x="11353727" y="0"/>
            <a:ext cx="838273" cy="784928"/>
          </a:xfrm>
          <a:prstGeom prst="rect">
            <a:avLst/>
          </a:prstGeom>
        </p:spPr>
      </p:pic>
      <p:pic>
        <p:nvPicPr>
          <p:cNvPr id="7" name="Picture 6"/>
          <p:cNvPicPr>
            <a:picLocks noChangeAspect="1"/>
          </p:cNvPicPr>
          <p:nvPr/>
        </p:nvPicPr>
        <p:blipFill>
          <a:blip r:embed="rId4"/>
          <a:stretch>
            <a:fillRect/>
          </a:stretch>
        </p:blipFill>
        <p:spPr>
          <a:xfrm>
            <a:off x="5197813" y="6219411"/>
            <a:ext cx="1796374" cy="502064"/>
          </a:xfrm>
          <a:prstGeom prst="rect">
            <a:avLst/>
          </a:prstGeom>
        </p:spPr>
      </p:pic>
      <p:pic>
        <p:nvPicPr>
          <p:cNvPr id="8" name="Picture 7"/>
          <p:cNvPicPr>
            <a:picLocks noChangeAspect="1"/>
          </p:cNvPicPr>
          <p:nvPr/>
        </p:nvPicPr>
        <p:blipFill>
          <a:blip r:embed="rId5"/>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527185480"/>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6"/>
          </a:graphicData>
        </a:graphic>
      </p:graphicFrame>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3672915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4396</TotalTime>
  <Words>1420</Words>
  <Application>Microsoft Office PowerPoint</Application>
  <PresentationFormat>Widescreen</PresentationFormat>
  <Paragraphs>164</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Oxygen</vt:lpstr>
      <vt:lpstr>Times New Roman</vt:lpstr>
      <vt:lpstr>Trebuchet MS</vt:lpstr>
      <vt:lpstr>Office Theme</vt:lpstr>
      <vt:lpstr>CUSC-CCREU  2025 First Year Student Survey:  Quick Facts</vt:lpstr>
      <vt:lpstr>CUSC-CCREU is Canada's longest standing and foremost provider of undergraduate student satisfaction and experience surveys. Since CUSC's inception in 1994, universities across Canada have jointly implemented surveys of their undergraduate students to be able to better understand and serve their students.  The 2025 First Year Student Survey was distributed to 47,759 students, resulting in feedback from 11,901 students across Canada from 39 institutions.  For the master report that gives results for all survey questions by university group and Canada overall, visit CUSC-CCREU Results &gt; Master Reports.</vt:lpstr>
      <vt:lpstr>Personal profile of respondents</vt:lpstr>
      <vt:lpstr>Academic profile of respondents</vt:lpstr>
      <vt:lpstr>Top 5 reasons for going to university</vt:lpstr>
      <vt:lpstr>Applications for post-secondary</vt:lpstr>
      <vt:lpstr>Top 5 reasons for choosing  this university</vt:lpstr>
      <vt:lpstr>Satisfaction with decision to attend this university</vt:lpstr>
      <vt:lpstr>Top 5 sources of information  about this university</vt:lpstr>
      <vt:lpstr>Orientation, satisfaction with aspects of orientation</vt:lpstr>
      <vt:lpstr>Expectations and experience</vt:lpstr>
      <vt:lpstr>Top 5 areas of success with transition  to university</vt:lpstr>
      <vt:lpstr>Bottom 5 areas of success with  transition to university</vt:lpstr>
      <vt:lpstr>Feel like I belong at this university</vt:lpstr>
      <vt:lpstr>Commitment to this university</vt:lpstr>
      <vt:lpstr>Top 5 perceptions of professors</vt:lpstr>
      <vt:lpstr>Bottom 5 perceptions of professors</vt:lpstr>
      <vt:lpstr>Top 5 most important aspects of professors</vt:lpstr>
      <vt:lpstr>Satisfied with overall quality of teaching</vt:lpstr>
      <vt:lpstr>Perceptions of university education</vt:lpstr>
      <vt:lpstr>Concern shown to me as an individual</vt:lpstr>
      <vt:lpstr>Recommend university to others</vt:lpstr>
      <vt:lpstr>Top 5 most used facilities and services</vt:lpstr>
      <vt:lpstr>Currently employed  (outside of co-op programs)</vt:lpstr>
    </vt:vector>
  </TitlesOfParts>
  <Company>Thompson Rivers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Kupp</dc:creator>
  <cp:lastModifiedBy>Aislin Bullen</cp:lastModifiedBy>
  <cp:revision>448</cp:revision>
  <cp:lastPrinted>2018-09-18T15:39:39Z</cp:lastPrinted>
  <dcterms:created xsi:type="dcterms:W3CDTF">2017-08-04T23:21:49Z</dcterms:created>
  <dcterms:modified xsi:type="dcterms:W3CDTF">2025-06-13T14:52:52Z</dcterms:modified>
</cp:coreProperties>
</file>